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8288000" cy="10287000"/>
  <p:notesSz cx="6858000" cy="9144000"/>
  <p:embeddedFontLst>
    <p:embeddedFont>
      <p:font typeface="Archivo Black" panose="020B0604020202020204" charset="0"/>
      <p:regular r:id="rId11"/>
    </p:embeddedFont>
    <p:embeddedFont>
      <p:font typeface="Public Sans" panose="020B0604020202020204" charset="0"/>
      <p:regular r:id="rId12"/>
    </p:embeddedFont>
    <p:embeddedFont>
      <p:font typeface="Public Sans Bold" panose="020B0604020202020204" charset="0"/>
      <p:regular r:id="rId13"/>
    </p:embeddedFont>
    <p:embeddedFont>
      <p:font typeface="TT Norms" panose="020B0604020202020204" charset="0"/>
      <p:regular r:id="rId14"/>
    </p:embeddedFont>
    <p:embeddedFont>
      <p:font typeface="TT Norms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13" autoAdjust="0"/>
    <p:restoredTop sz="94622" autoAdjust="0"/>
  </p:normalViewPr>
  <p:slideViewPr>
    <p:cSldViewPr>
      <p:cViewPr varScale="1">
        <p:scale>
          <a:sx n="35" d="100"/>
          <a:sy n="35" d="100"/>
        </p:scale>
        <p:origin x="370" y="14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" Type="http://schemas.openxmlformats.org/officeDocument/2006/relationships/image" Target="../media/image13.jpe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pn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19" Type="http://schemas.openxmlformats.org/officeDocument/2006/relationships/image" Target="../media/image30.svg"/><Relationship Id="rId4" Type="http://schemas.openxmlformats.org/officeDocument/2006/relationships/image" Target="../media/image15.sv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8.svg"/><Relationship Id="rId18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27.png"/><Relationship Id="rId17" Type="http://schemas.openxmlformats.org/officeDocument/2006/relationships/image" Target="../media/image20.svg"/><Relationship Id="rId2" Type="http://schemas.openxmlformats.org/officeDocument/2006/relationships/image" Target="../media/image13.jpe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11" Type="http://schemas.openxmlformats.org/officeDocument/2006/relationships/image" Target="../media/image37.svg"/><Relationship Id="rId5" Type="http://schemas.openxmlformats.org/officeDocument/2006/relationships/image" Target="../media/image33.png"/><Relationship Id="rId15" Type="http://schemas.openxmlformats.org/officeDocument/2006/relationships/image" Target="../media/image39.svg"/><Relationship Id="rId10" Type="http://schemas.openxmlformats.org/officeDocument/2006/relationships/image" Target="../media/image36.png"/><Relationship Id="rId19" Type="http://schemas.openxmlformats.org/officeDocument/2006/relationships/image" Target="../media/image41.svg"/><Relationship Id="rId4" Type="http://schemas.openxmlformats.org/officeDocument/2006/relationships/image" Target="../media/image32.svg"/><Relationship Id="rId9" Type="http://schemas.openxmlformats.org/officeDocument/2006/relationships/image" Target="../media/image22.svg"/><Relationship Id="rId1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9.png"/><Relationship Id="rId18" Type="http://schemas.openxmlformats.org/officeDocument/2006/relationships/image" Target="../media/image20.svg"/><Relationship Id="rId3" Type="http://schemas.openxmlformats.org/officeDocument/2006/relationships/image" Target="../media/image42.png"/><Relationship Id="rId7" Type="http://schemas.openxmlformats.org/officeDocument/2006/relationships/image" Target="../media/image21.png"/><Relationship Id="rId12" Type="http://schemas.openxmlformats.org/officeDocument/2006/relationships/image" Target="../media/image28.svg"/><Relationship Id="rId17" Type="http://schemas.openxmlformats.org/officeDocument/2006/relationships/image" Target="../media/image19.png"/><Relationship Id="rId2" Type="http://schemas.openxmlformats.org/officeDocument/2006/relationships/image" Target="../media/image13.jpeg"/><Relationship Id="rId16" Type="http://schemas.openxmlformats.org/officeDocument/2006/relationships/image" Target="../media/image18.svg"/><Relationship Id="rId20" Type="http://schemas.openxmlformats.org/officeDocument/2006/relationships/image" Target="../media/image4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11" Type="http://schemas.openxmlformats.org/officeDocument/2006/relationships/image" Target="../media/image27.png"/><Relationship Id="rId5" Type="http://schemas.openxmlformats.org/officeDocument/2006/relationships/image" Target="../media/image44.png"/><Relationship Id="rId15" Type="http://schemas.openxmlformats.org/officeDocument/2006/relationships/image" Target="../media/image17.png"/><Relationship Id="rId10" Type="http://schemas.openxmlformats.org/officeDocument/2006/relationships/image" Target="../media/image47.svg"/><Relationship Id="rId19" Type="http://schemas.openxmlformats.org/officeDocument/2006/relationships/image" Target="../media/image48.png"/><Relationship Id="rId4" Type="http://schemas.openxmlformats.org/officeDocument/2006/relationships/image" Target="../media/image43.svg"/><Relationship Id="rId9" Type="http://schemas.openxmlformats.org/officeDocument/2006/relationships/image" Target="../media/image46.png"/><Relationship Id="rId14" Type="http://schemas.openxmlformats.org/officeDocument/2006/relationships/image" Target="../media/image3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4.sv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50.jpe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" Type="http://schemas.openxmlformats.org/officeDocument/2006/relationships/image" Target="../media/image13.jpe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22.svg"/><Relationship Id="rId5" Type="http://schemas.openxmlformats.org/officeDocument/2006/relationships/image" Target="../media/image4.png"/><Relationship Id="rId15" Type="http://schemas.openxmlformats.org/officeDocument/2006/relationships/image" Target="../media/image20.svg"/><Relationship Id="rId10" Type="http://schemas.openxmlformats.org/officeDocument/2006/relationships/image" Target="../media/image21.png"/><Relationship Id="rId19" Type="http://schemas.openxmlformats.org/officeDocument/2006/relationships/image" Target="../media/image30.svg"/><Relationship Id="rId4" Type="http://schemas.openxmlformats.org/officeDocument/2006/relationships/image" Target="../media/image15.svg"/><Relationship Id="rId9" Type="http://schemas.openxmlformats.org/officeDocument/2006/relationships/image" Target="../media/image39.sv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svg"/><Relationship Id="rId18" Type="http://schemas.openxmlformats.org/officeDocument/2006/relationships/image" Target="../media/image19.png"/><Relationship Id="rId3" Type="http://schemas.openxmlformats.org/officeDocument/2006/relationships/image" Target="../media/image33.png"/><Relationship Id="rId21" Type="http://schemas.openxmlformats.org/officeDocument/2006/relationships/image" Target="../media/image54.svg"/><Relationship Id="rId7" Type="http://schemas.openxmlformats.org/officeDocument/2006/relationships/image" Target="../media/image52.svg"/><Relationship Id="rId12" Type="http://schemas.openxmlformats.org/officeDocument/2006/relationships/image" Target="../media/image23.png"/><Relationship Id="rId17" Type="http://schemas.openxmlformats.org/officeDocument/2006/relationships/image" Target="../media/image18.svg"/><Relationship Id="rId2" Type="http://schemas.openxmlformats.org/officeDocument/2006/relationships/image" Target="../media/image13.jpeg"/><Relationship Id="rId16" Type="http://schemas.openxmlformats.org/officeDocument/2006/relationships/image" Target="../media/image17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.svg"/><Relationship Id="rId5" Type="http://schemas.openxmlformats.org/officeDocument/2006/relationships/image" Target="../media/image35.png"/><Relationship Id="rId15" Type="http://schemas.openxmlformats.org/officeDocument/2006/relationships/image" Target="../media/image28.svg"/><Relationship Id="rId23" Type="http://schemas.openxmlformats.org/officeDocument/2006/relationships/image" Target="../media/image56.svg"/><Relationship Id="rId10" Type="http://schemas.openxmlformats.org/officeDocument/2006/relationships/image" Target="../media/image4.png"/><Relationship Id="rId19" Type="http://schemas.openxmlformats.org/officeDocument/2006/relationships/image" Target="../media/image20.svg"/><Relationship Id="rId4" Type="http://schemas.openxmlformats.org/officeDocument/2006/relationships/image" Target="../media/image34.svg"/><Relationship Id="rId9" Type="http://schemas.openxmlformats.org/officeDocument/2006/relationships/image" Target="../media/image22.svg"/><Relationship Id="rId14" Type="http://schemas.openxmlformats.org/officeDocument/2006/relationships/image" Target="../media/image27.png"/><Relationship Id="rId22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13" Type="http://schemas.openxmlformats.org/officeDocument/2006/relationships/image" Target="../media/image21.png"/><Relationship Id="rId18" Type="http://schemas.openxmlformats.org/officeDocument/2006/relationships/image" Target="../media/image68.svg"/><Relationship Id="rId26" Type="http://schemas.openxmlformats.org/officeDocument/2006/relationships/image" Target="../media/image74.svg"/><Relationship Id="rId3" Type="http://schemas.openxmlformats.org/officeDocument/2006/relationships/image" Target="../media/image57.png"/><Relationship Id="rId21" Type="http://schemas.openxmlformats.org/officeDocument/2006/relationships/image" Target="../media/image69.png"/><Relationship Id="rId7" Type="http://schemas.openxmlformats.org/officeDocument/2006/relationships/image" Target="../media/image61.png"/><Relationship Id="rId12" Type="http://schemas.openxmlformats.org/officeDocument/2006/relationships/image" Target="../media/image66.svg"/><Relationship Id="rId17" Type="http://schemas.openxmlformats.org/officeDocument/2006/relationships/image" Target="../media/image67.png"/><Relationship Id="rId25" Type="http://schemas.openxmlformats.org/officeDocument/2006/relationships/image" Target="../media/image73.png"/><Relationship Id="rId2" Type="http://schemas.openxmlformats.org/officeDocument/2006/relationships/image" Target="../media/image13.jpeg"/><Relationship Id="rId16" Type="http://schemas.openxmlformats.org/officeDocument/2006/relationships/image" Target="../media/image28.svg"/><Relationship Id="rId20" Type="http://schemas.openxmlformats.org/officeDocument/2006/relationships/image" Target="../media/image3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svg"/><Relationship Id="rId11" Type="http://schemas.openxmlformats.org/officeDocument/2006/relationships/image" Target="../media/image65.png"/><Relationship Id="rId24" Type="http://schemas.openxmlformats.org/officeDocument/2006/relationships/image" Target="../media/image72.svg"/><Relationship Id="rId5" Type="http://schemas.openxmlformats.org/officeDocument/2006/relationships/image" Target="../media/image59.png"/><Relationship Id="rId15" Type="http://schemas.openxmlformats.org/officeDocument/2006/relationships/image" Target="../media/image27.png"/><Relationship Id="rId23" Type="http://schemas.openxmlformats.org/officeDocument/2006/relationships/image" Target="../media/image71.png"/><Relationship Id="rId28" Type="http://schemas.openxmlformats.org/officeDocument/2006/relationships/image" Target="../media/image76.svg"/><Relationship Id="rId10" Type="http://schemas.openxmlformats.org/officeDocument/2006/relationships/image" Target="../media/image64.svg"/><Relationship Id="rId19" Type="http://schemas.openxmlformats.org/officeDocument/2006/relationships/image" Target="../media/image29.png"/><Relationship Id="rId4" Type="http://schemas.openxmlformats.org/officeDocument/2006/relationships/image" Target="../media/image58.svg"/><Relationship Id="rId9" Type="http://schemas.openxmlformats.org/officeDocument/2006/relationships/image" Target="../media/image63.png"/><Relationship Id="rId14" Type="http://schemas.openxmlformats.org/officeDocument/2006/relationships/image" Target="../media/image22.svg"/><Relationship Id="rId22" Type="http://schemas.openxmlformats.org/officeDocument/2006/relationships/image" Target="../media/image70.svg"/><Relationship Id="rId27" Type="http://schemas.openxmlformats.org/officeDocument/2006/relationships/image" Target="../media/image7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svg"/><Relationship Id="rId18" Type="http://schemas.openxmlformats.org/officeDocument/2006/relationships/image" Target="../media/image82.png"/><Relationship Id="rId3" Type="http://schemas.openxmlformats.org/officeDocument/2006/relationships/image" Target="../media/image78.png"/><Relationship Id="rId21" Type="http://schemas.openxmlformats.org/officeDocument/2006/relationships/image" Target="../media/image30.svg"/><Relationship Id="rId7" Type="http://schemas.openxmlformats.org/officeDocument/2006/relationships/image" Target="../media/image81.svg"/><Relationship Id="rId12" Type="http://schemas.openxmlformats.org/officeDocument/2006/relationships/image" Target="../media/image23.png"/><Relationship Id="rId17" Type="http://schemas.openxmlformats.org/officeDocument/2006/relationships/image" Target="../media/image20.svg"/><Relationship Id="rId25" Type="http://schemas.openxmlformats.org/officeDocument/2006/relationships/image" Target="../media/image87.svg"/><Relationship Id="rId2" Type="http://schemas.openxmlformats.org/officeDocument/2006/relationships/image" Target="../media/image13.jpeg"/><Relationship Id="rId16" Type="http://schemas.openxmlformats.org/officeDocument/2006/relationships/image" Target="../media/image19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5.svg"/><Relationship Id="rId24" Type="http://schemas.openxmlformats.org/officeDocument/2006/relationships/image" Target="../media/image86.png"/><Relationship Id="rId5" Type="http://schemas.openxmlformats.org/officeDocument/2006/relationships/image" Target="../media/image35.png"/><Relationship Id="rId15" Type="http://schemas.openxmlformats.org/officeDocument/2006/relationships/image" Target="../media/image39.svg"/><Relationship Id="rId23" Type="http://schemas.openxmlformats.org/officeDocument/2006/relationships/image" Target="../media/image85.svg"/><Relationship Id="rId10" Type="http://schemas.openxmlformats.org/officeDocument/2006/relationships/image" Target="../media/image4.png"/><Relationship Id="rId19" Type="http://schemas.openxmlformats.org/officeDocument/2006/relationships/image" Target="../media/image83.svg"/><Relationship Id="rId4" Type="http://schemas.openxmlformats.org/officeDocument/2006/relationships/image" Target="../media/image79.svg"/><Relationship Id="rId9" Type="http://schemas.openxmlformats.org/officeDocument/2006/relationships/image" Target="../media/image22.svg"/><Relationship Id="rId14" Type="http://schemas.openxmlformats.org/officeDocument/2006/relationships/image" Target="../media/image38.png"/><Relationship Id="rId22" Type="http://schemas.openxmlformats.org/officeDocument/2006/relationships/image" Target="../media/image8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9334500" y="-443877"/>
            <a:ext cx="13168026" cy="11316273"/>
            <a:chOff x="0" y="0"/>
            <a:chExt cx="812800" cy="698500"/>
          </a:xfrm>
        </p:grpSpPr>
        <p:sp>
          <p:nvSpPr>
            <p:cNvPr id="4" name="Freeform 4"/>
            <p:cNvSpPr/>
            <p:nvPr/>
          </p:nvSpPr>
          <p:spPr>
            <a:xfrm>
              <a:off x="3387" y="0"/>
              <a:ext cx="806026" cy="698500"/>
            </a:xfrm>
            <a:custGeom>
              <a:avLst/>
              <a:gdLst/>
              <a:ahLst/>
              <a:cxnLst/>
              <a:rect l="l" t="t" r="r" b="b"/>
              <a:pathLst>
                <a:path w="806026" h="698500">
                  <a:moveTo>
                    <a:pt x="800543" y="364495"/>
                  </a:moveTo>
                  <a:lnTo>
                    <a:pt x="615083" y="683255"/>
                  </a:lnTo>
                  <a:cubicBezTo>
                    <a:pt x="609591" y="692693"/>
                    <a:pt x="599495" y="698500"/>
                    <a:pt x="588575" y="698500"/>
                  </a:cubicBezTo>
                  <a:lnTo>
                    <a:pt x="217451" y="698500"/>
                  </a:lnTo>
                  <a:cubicBezTo>
                    <a:pt x="206531" y="698500"/>
                    <a:pt x="196435" y="692693"/>
                    <a:pt x="190943" y="683255"/>
                  </a:cubicBezTo>
                  <a:lnTo>
                    <a:pt x="5483" y="364495"/>
                  </a:lnTo>
                  <a:cubicBezTo>
                    <a:pt x="0" y="355071"/>
                    <a:pt x="0" y="343429"/>
                    <a:pt x="5483" y="334005"/>
                  </a:cubicBezTo>
                  <a:lnTo>
                    <a:pt x="190943" y="15245"/>
                  </a:lnTo>
                  <a:cubicBezTo>
                    <a:pt x="196435" y="5807"/>
                    <a:pt x="206531" y="0"/>
                    <a:pt x="217451" y="0"/>
                  </a:cubicBezTo>
                  <a:lnTo>
                    <a:pt x="588575" y="0"/>
                  </a:lnTo>
                  <a:cubicBezTo>
                    <a:pt x="599495" y="0"/>
                    <a:pt x="609591" y="5807"/>
                    <a:pt x="615083" y="15245"/>
                  </a:cubicBezTo>
                  <a:lnTo>
                    <a:pt x="800543" y="334005"/>
                  </a:lnTo>
                  <a:cubicBezTo>
                    <a:pt x="806026" y="343429"/>
                    <a:pt x="806026" y="355071"/>
                    <a:pt x="800543" y="364495"/>
                  </a:cubicBezTo>
                  <a:close/>
                </a:path>
              </a:pathLst>
            </a:custGeom>
            <a:solidFill>
              <a:srgbClr val="CAB3B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886950" y="-2642796"/>
            <a:ext cx="13708112" cy="11783448"/>
            <a:chOff x="0" y="0"/>
            <a:chExt cx="812800" cy="698680"/>
          </a:xfrm>
        </p:grpSpPr>
        <p:sp>
          <p:nvSpPr>
            <p:cNvPr id="7" name="Freeform 7"/>
            <p:cNvSpPr/>
            <p:nvPr/>
          </p:nvSpPr>
          <p:spPr>
            <a:xfrm>
              <a:off x="3253" y="0"/>
              <a:ext cx="806295" cy="698680"/>
            </a:xfrm>
            <a:custGeom>
              <a:avLst/>
              <a:gdLst/>
              <a:ahLst/>
              <a:cxnLst/>
              <a:rect l="l" t="t" r="r" b="b"/>
              <a:pathLst>
                <a:path w="806295" h="698680">
                  <a:moveTo>
                    <a:pt x="801028" y="363986"/>
                  </a:moveTo>
                  <a:lnTo>
                    <a:pt x="614866" y="684035"/>
                  </a:lnTo>
                  <a:cubicBezTo>
                    <a:pt x="609592" y="693102"/>
                    <a:pt x="599894" y="698680"/>
                    <a:pt x="589404" y="698680"/>
                  </a:cubicBezTo>
                  <a:lnTo>
                    <a:pt x="216890" y="698680"/>
                  </a:lnTo>
                  <a:cubicBezTo>
                    <a:pt x="206400" y="698680"/>
                    <a:pt x="196702" y="693102"/>
                    <a:pt x="191428" y="684035"/>
                  </a:cubicBezTo>
                  <a:lnTo>
                    <a:pt x="5266" y="363986"/>
                  </a:lnTo>
                  <a:cubicBezTo>
                    <a:pt x="0" y="354932"/>
                    <a:pt x="0" y="343748"/>
                    <a:pt x="5266" y="334694"/>
                  </a:cubicBezTo>
                  <a:lnTo>
                    <a:pt x="191428" y="14646"/>
                  </a:lnTo>
                  <a:cubicBezTo>
                    <a:pt x="196702" y="5578"/>
                    <a:pt x="206400" y="0"/>
                    <a:pt x="216890" y="0"/>
                  </a:cubicBezTo>
                  <a:lnTo>
                    <a:pt x="589404" y="0"/>
                  </a:lnTo>
                  <a:cubicBezTo>
                    <a:pt x="599894" y="0"/>
                    <a:pt x="609592" y="5578"/>
                    <a:pt x="614866" y="14646"/>
                  </a:cubicBezTo>
                  <a:lnTo>
                    <a:pt x="801028" y="334694"/>
                  </a:lnTo>
                  <a:cubicBezTo>
                    <a:pt x="806294" y="343748"/>
                    <a:pt x="806294" y="354932"/>
                    <a:pt x="801028" y="363986"/>
                  </a:cubicBezTo>
                  <a:close/>
                </a:path>
              </a:pathLst>
            </a:custGeom>
            <a:solidFill>
              <a:srgbClr val="7E112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14300" y="-66675"/>
              <a:ext cx="584200" cy="7653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3349299" y="-2840784"/>
            <a:ext cx="5114374" cy="4395165"/>
            <a:chOff x="0" y="0"/>
            <a:chExt cx="812800" cy="698500"/>
          </a:xfrm>
        </p:grpSpPr>
        <p:sp>
          <p:nvSpPr>
            <p:cNvPr id="10" name="Freeform 10"/>
            <p:cNvSpPr/>
            <p:nvPr/>
          </p:nvSpPr>
          <p:spPr>
            <a:xfrm>
              <a:off x="4360" y="0"/>
              <a:ext cx="804080" cy="698500"/>
            </a:xfrm>
            <a:custGeom>
              <a:avLst/>
              <a:gdLst/>
              <a:ahLst/>
              <a:cxnLst/>
              <a:rect l="l" t="t" r="r" b="b"/>
              <a:pathLst>
                <a:path w="804080" h="698500">
                  <a:moveTo>
                    <a:pt x="797021" y="368876"/>
                  </a:moveTo>
                  <a:lnTo>
                    <a:pt x="616659" y="678874"/>
                  </a:lnTo>
                  <a:cubicBezTo>
                    <a:pt x="609589" y="691025"/>
                    <a:pt x="596592" y="698500"/>
                    <a:pt x="582534" y="698500"/>
                  </a:cubicBezTo>
                  <a:lnTo>
                    <a:pt x="221546" y="698500"/>
                  </a:lnTo>
                  <a:cubicBezTo>
                    <a:pt x="207488" y="698500"/>
                    <a:pt x="194491" y="691025"/>
                    <a:pt x="187421" y="678874"/>
                  </a:cubicBezTo>
                  <a:lnTo>
                    <a:pt x="7059" y="368876"/>
                  </a:lnTo>
                  <a:cubicBezTo>
                    <a:pt x="0" y="356744"/>
                    <a:pt x="0" y="341756"/>
                    <a:pt x="7059" y="329624"/>
                  </a:cubicBezTo>
                  <a:lnTo>
                    <a:pt x="187421" y="19626"/>
                  </a:lnTo>
                  <a:cubicBezTo>
                    <a:pt x="194491" y="7475"/>
                    <a:pt x="207488" y="0"/>
                    <a:pt x="221546" y="0"/>
                  </a:cubicBezTo>
                  <a:lnTo>
                    <a:pt x="582534" y="0"/>
                  </a:lnTo>
                  <a:cubicBezTo>
                    <a:pt x="596592" y="0"/>
                    <a:pt x="609589" y="7475"/>
                    <a:pt x="616659" y="19626"/>
                  </a:cubicBezTo>
                  <a:lnTo>
                    <a:pt x="797021" y="329624"/>
                  </a:lnTo>
                  <a:cubicBezTo>
                    <a:pt x="804080" y="341756"/>
                    <a:pt x="804080" y="356744"/>
                    <a:pt x="797021" y="368876"/>
                  </a:cubicBezTo>
                  <a:close/>
                </a:path>
              </a:pathLst>
            </a:custGeom>
            <a:solidFill>
              <a:srgbClr val="7D112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174750" y="6904433"/>
            <a:ext cx="4667250" cy="1034903"/>
          </a:xfrm>
          <a:custGeom>
            <a:avLst/>
            <a:gdLst/>
            <a:ahLst/>
            <a:cxnLst/>
            <a:rect l="l" t="t" r="r" b="b"/>
            <a:pathLst>
              <a:path w="4667250" h="1034903">
                <a:moveTo>
                  <a:pt x="0" y="0"/>
                </a:moveTo>
                <a:lnTo>
                  <a:pt x="4667250" y="0"/>
                </a:lnTo>
                <a:lnTo>
                  <a:pt x="4667250" y="1034903"/>
                </a:lnTo>
                <a:lnTo>
                  <a:pt x="0" y="10349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57624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1028700" y="6427683"/>
            <a:ext cx="4667250" cy="994202"/>
            <a:chOff x="0" y="0"/>
            <a:chExt cx="1229235" cy="26184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29235" cy="261847"/>
            </a:xfrm>
            <a:custGeom>
              <a:avLst/>
              <a:gdLst/>
              <a:ahLst/>
              <a:cxnLst/>
              <a:rect l="l" t="t" r="r" b="b"/>
              <a:pathLst>
                <a:path w="1229235" h="261847">
                  <a:moveTo>
                    <a:pt x="24882" y="0"/>
                  </a:moveTo>
                  <a:lnTo>
                    <a:pt x="1204353" y="0"/>
                  </a:lnTo>
                  <a:cubicBezTo>
                    <a:pt x="1210952" y="0"/>
                    <a:pt x="1217281" y="2621"/>
                    <a:pt x="1221947" y="7288"/>
                  </a:cubicBezTo>
                  <a:cubicBezTo>
                    <a:pt x="1226613" y="11954"/>
                    <a:pt x="1229235" y="18283"/>
                    <a:pt x="1229235" y="24882"/>
                  </a:cubicBezTo>
                  <a:lnTo>
                    <a:pt x="1229235" y="236966"/>
                  </a:lnTo>
                  <a:cubicBezTo>
                    <a:pt x="1229235" y="243565"/>
                    <a:pt x="1226613" y="249893"/>
                    <a:pt x="1221947" y="254560"/>
                  </a:cubicBezTo>
                  <a:cubicBezTo>
                    <a:pt x="1217281" y="259226"/>
                    <a:pt x="1210952" y="261847"/>
                    <a:pt x="1204353" y="261847"/>
                  </a:cubicBezTo>
                  <a:lnTo>
                    <a:pt x="24882" y="261847"/>
                  </a:lnTo>
                  <a:cubicBezTo>
                    <a:pt x="18283" y="261847"/>
                    <a:pt x="11954" y="259226"/>
                    <a:pt x="7288" y="254560"/>
                  </a:cubicBezTo>
                  <a:cubicBezTo>
                    <a:pt x="2621" y="249893"/>
                    <a:pt x="0" y="243565"/>
                    <a:pt x="0" y="236966"/>
                  </a:cubicBezTo>
                  <a:lnTo>
                    <a:pt x="0" y="24882"/>
                  </a:lnTo>
                  <a:cubicBezTo>
                    <a:pt x="0" y="18283"/>
                    <a:pt x="2621" y="11954"/>
                    <a:pt x="7288" y="7288"/>
                  </a:cubicBezTo>
                  <a:cubicBezTo>
                    <a:pt x="11954" y="2621"/>
                    <a:pt x="18283" y="0"/>
                    <a:pt x="24882" y="0"/>
                  </a:cubicBezTo>
                  <a:close/>
                </a:path>
              </a:pathLst>
            </a:custGeom>
            <a:solidFill>
              <a:srgbClr val="7D112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66675"/>
              <a:ext cx="1229235" cy="3285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r>
                <a:rPr lang="en-US" sz="2000" dirty="0">
                  <a:solidFill>
                    <a:srgbClr val="FFFFFF"/>
                  </a:solidFill>
                  <a:latin typeface="TT Norms"/>
                  <a:ea typeface="TT Norms"/>
                  <a:cs typeface="TT Norms"/>
                  <a:sym typeface="TT Norms"/>
                </a:rPr>
                <a:t>https://yanarex.github.io/shuttle-app/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781393" y="7918934"/>
            <a:ext cx="4883744" cy="4273276"/>
            <a:chOff x="0" y="0"/>
            <a:chExt cx="812800" cy="711200"/>
          </a:xfrm>
        </p:grpSpPr>
        <p:sp>
          <p:nvSpPr>
            <p:cNvPr id="17" name="Freeform 17"/>
            <p:cNvSpPr/>
            <p:nvPr/>
          </p:nvSpPr>
          <p:spPr>
            <a:xfrm>
              <a:off x="24952" y="36798"/>
              <a:ext cx="762896" cy="674402"/>
            </a:xfrm>
            <a:custGeom>
              <a:avLst/>
              <a:gdLst/>
              <a:ahLst/>
              <a:cxnLst/>
              <a:rect l="l" t="t" r="r" b="b"/>
              <a:pathLst>
                <a:path w="762896" h="674402">
                  <a:moveTo>
                    <a:pt x="412908" y="18257"/>
                  </a:moveTo>
                  <a:lnTo>
                    <a:pt x="756388" y="619347"/>
                  </a:lnTo>
                  <a:cubicBezTo>
                    <a:pt x="762896" y="630736"/>
                    <a:pt x="762849" y="644728"/>
                    <a:pt x="756265" y="656074"/>
                  </a:cubicBezTo>
                  <a:cubicBezTo>
                    <a:pt x="749681" y="667419"/>
                    <a:pt x="737556" y="674402"/>
                    <a:pt x="724438" y="674402"/>
                  </a:cubicBezTo>
                  <a:lnTo>
                    <a:pt x="38458" y="674402"/>
                  </a:lnTo>
                  <a:cubicBezTo>
                    <a:pt x="25340" y="674402"/>
                    <a:pt x="13215" y="667419"/>
                    <a:pt x="6631" y="656074"/>
                  </a:cubicBezTo>
                  <a:cubicBezTo>
                    <a:pt x="47" y="644728"/>
                    <a:pt x="0" y="630736"/>
                    <a:pt x="6508" y="619347"/>
                  </a:cubicBezTo>
                  <a:lnTo>
                    <a:pt x="349988" y="18257"/>
                  </a:lnTo>
                  <a:cubicBezTo>
                    <a:pt x="356439" y="6967"/>
                    <a:pt x="368445" y="0"/>
                    <a:pt x="381448" y="0"/>
                  </a:cubicBezTo>
                  <a:cubicBezTo>
                    <a:pt x="394451" y="0"/>
                    <a:pt x="406457" y="6967"/>
                    <a:pt x="412908" y="18257"/>
                  </a:cubicBezTo>
                  <a:close/>
                </a:path>
              </a:pathLst>
            </a:custGeom>
            <a:solidFill>
              <a:srgbClr val="7E1125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5185256" y="9686925"/>
            <a:ext cx="3111500" cy="1221264"/>
          </a:xfrm>
          <a:custGeom>
            <a:avLst/>
            <a:gdLst/>
            <a:ahLst/>
            <a:cxnLst/>
            <a:rect l="l" t="t" r="r" b="b"/>
            <a:pathLst>
              <a:path w="3111500" h="1221264">
                <a:moveTo>
                  <a:pt x="0" y="0"/>
                </a:moveTo>
                <a:lnTo>
                  <a:pt x="3111500" y="0"/>
                </a:lnTo>
                <a:lnTo>
                  <a:pt x="3111500" y="1221263"/>
                </a:lnTo>
                <a:lnTo>
                  <a:pt x="0" y="12212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/>
          <p:nvPr/>
        </p:nvGrpSpPr>
        <p:grpSpPr>
          <a:xfrm rot="-10800000">
            <a:off x="9733712" y="-1378656"/>
            <a:ext cx="3352042" cy="2933037"/>
            <a:chOff x="0" y="0"/>
            <a:chExt cx="812800" cy="711200"/>
          </a:xfrm>
        </p:grpSpPr>
        <p:sp>
          <p:nvSpPr>
            <p:cNvPr id="21" name="Freeform 21"/>
            <p:cNvSpPr/>
            <p:nvPr/>
          </p:nvSpPr>
          <p:spPr>
            <a:xfrm>
              <a:off x="27265" y="40210"/>
              <a:ext cx="758270" cy="670990"/>
            </a:xfrm>
            <a:custGeom>
              <a:avLst/>
              <a:gdLst/>
              <a:ahLst/>
              <a:cxnLst/>
              <a:rect l="l" t="t" r="r" b="b"/>
              <a:pathLst>
                <a:path w="758270" h="670990">
                  <a:moveTo>
                    <a:pt x="413512" y="19949"/>
                  </a:moveTo>
                  <a:lnTo>
                    <a:pt x="751158" y="610831"/>
                  </a:lnTo>
                  <a:cubicBezTo>
                    <a:pt x="758270" y="623276"/>
                    <a:pt x="758219" y="638565"/>
                    <a:pt x="751024" y="650963"/>
                  </a:cubicBezTo>
                  <a:cubicBezTo>
                    <a:pt x="743830" y="663360"/>
                    <a:pt x="730580" y="670990"/>
                    <a:pt x="716247" y="670990"/>
                  </a:cubicBezTo>
                  <a:lnTo>
                    <a:pt x="42023" y="670990"/>
                  </a:lnTo>
                  <a:cubicBezTo>
                    <a:pt x="27690" y="670990"/>
                    <a:pt x="14440" y="663360"/>
                    <a:pt x="7246" y="650963"/>
                  </a:cubicBezTo>
                  <a:cubicBezTo>
                    <a:pt x="51" y="638565"/>
                    <a:pt x="0" y="623276"/>
                    <a:pt x="7112" y="610831"/>
                  </a:cubicBezTo>
                  <a:lnTo>
                    <a:pt x="344758" y="19949"/>
                  </a:lnTo>
                  <a:cubicBezTo>
                    <a:pt x="351808" y="7613"/>
                    <a:pt x="364927" y="0"/>
                    <a:pt x="379135" y="0"/>
                  </a:cubicBezTo>
                  <a:cubicBezTo>
                    <a:pt x="393343" y="0"/>
                    <a:pt x="406462" y="7613"/>
                    <a:pt x="413512" y="19949"/>
                  </a:cubicBezTo>
                  <a:close/>
                </a:path>
              </a:pathLst>
            </a:custGeom>
            <a:solidFill>
              <a:srgbClr val="CAB3B3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368234" y="385226"/>
            <a:ext cx="899017" cy="732699"/>
          </a:xfrm>
          <a:custGeom>
            <a:avLst/>
            <a:gdLst/>
            <a:ahLst/>
            <a:cxnLst/>
            <a:rect l="l" t="t" r="r" b="b"/>
            <a:pathLst>
              <a:path w="899017" h="732699">
                <a:moveTo>
                  <a:pt x="0" y="0"/>
                </a:moveTo>
                <a:lnTo>
                  <a:pt x="899017" y="0"/>
                </a:lnTo>
                <a:lnTo>
                  <a:pt x="899017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5615187" y="-2501277"/>
            <a:ext cx="4656068" cy="4114800"/>
          </a:xfrm>
          <a:custGeom>
            <a:avLst/>
            <a:gdLst/>
            <a:ahLst/>
            <a:cxnLst/>
            <a:rect l="l" t="t" r="r" b="b"/>
            <a:pathLst>
              <a:path w="4656068" h="4114800">
                <a:moveTo>
                  <a:pt x="0" y="0"/>
                </a:moveTo>
                <a:lnTo>
                  <a:pt x="4656068" y="0"/>
                </a:lnTo>
                <a:lnTo>
                  <a:pt x="46560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5185256" y="-339102"/>
            <a:ext cx="3111500" cy="1221264"/>
          </a:xfrm>
          <a:custGeom>
            <a:avLst/>
            <a:gdLst/>
            <a:ahLst/>
            <a:cxnLst/>
            <a:rect l="l" t="t" r="r" b="b"/>
            <a:pathLst>
              <a:path w="3111500" h="1221264">
                <a:moveTo>
                  <a:pt x="0" y="0"/>
                </a:moveTo>
                <a:lnTo>
                  <a:pt x="3111500" y="0"/>
                </a:lnTo>
                <a:lnTo>
                  <a:pt x="3111500" y="1221264"/>
                </a:lnTo>
                <a:lnTo>
                  <a:pt x="0" y="12212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9779036" y="882162"/>
            <a:ext cx="7486261" cy="6878003"/>
          </a:xfrm>
          <a:custGeom>
            <a:avLst/>
            <a:gdLst/>
            <a:ahLst/>
            <a:cxnLst/>
            <a:rect l="l" t="t" r="r" b="b"/>
            <a:pathLst>
              <a:path w="7486261" h="6878003">
                <a:moveTo>
                  <a:pt x="0" y="0"/>
                </a:moveTo>
                <a:lnTo>
                  <a:pt x="7486261" y="0"/>
                </a:lnTo>
                <a:lnTo>
                  <a:pt x="7486261" y="6878002"/>
                </a:lnTo>
                <a:lnTo>
                  <a:pt x="0" y="687800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27" name="Group 27"/>
          <p:cNvGrpSpPr/>
          <p:nvPr/>
        </p:nvGrpSpPr>
        <p:grpSpPr>
          <a:xfrm>
            <a:off x="10046427" y="1287867"/>
            <a:ext cx="9137786" cy="7852785"/>
            <a:chOff x="0" y="0"/>
            <a:chExt cx="812800" cy="698500"/>
          </a:xfrm>
        </p:grpSpPr>
        <p:sp>
          <p:nvSpPr>
            <p:cNvPr id="28" name="Freeform 28"/>
            <p:cNvSpPr/>
            <p:nvPr/>
          </p:nvSpPr>
          <p:spPr>
            <a:xfrm>
              <a:off x="6508" y="0"/>
              <a:ext cx="799785" cy="698500"/>
            </a:xfrm>
            <a:custGeom>
              <a:avLst/>
              <a:gdLst/>
              <a:ahLst/>
              <a:cxnLst/>
              <a:rect l="l" t="t" r="r" b="b"/>
              <a:pathLst>
                <a:path w="799785" h="698500">
                  <a:moveTo>
                    <a:pt x="789249" y="378542"/>
                  </a:moveTo>
                  <a:lnTo>
                    <a:pt x="620135" y="669208"/>
                  </a:lnTo>
                  <a:cubicBezTo>
                    <a:pt x="609583" y="687343"/>
                    <a:pt x="590184" y="698500"/>
                    <a:pt x="569202" y="698500"/>
                  </a:cubicBezTo>
                  <a:lnTo>
                    <a:pt x="230582" y="698500"/>
                  </a:lnTo>
                  <a:cubicBezTo>
                    <a:pt x="209600" y="698500"/>
                    <a:pt x="190201" y="687343"/>
                    <a:pt x="179649" y="669208"/>
                  </a:cubicBezTo>
                  <a:lnTo>
                    <a:pt x="10535" y="378542"/>
                  </a:lnTo>
                  <a:cubicBezTo>
                    <a:pt x="0" y="360435"/>
                    <a:pt x="0" y="338065"/>
                    <a:pt x="10535" y="319958"/>
                  </a:cubicBezTo>
                  <a:lnTo>
                    <a:pt x="179649" y="29293"/>
                  </a:lnTo>
                  <a:cubicBezTo>
                    <a:pt x="190201" y="11157"/>
                    <a:pt x="209600" y="0"/>
                    <a:pt x="230582" y="0"/>
                  </a:cubicBezTo>
                  <a:lnTo>
                    <a:pt x="569202" y="0"/>
                  </a:lnTo>
                  <a:cubicBezTo>
                    <a:pt x="590184" y="0"/>
                    <a:pt x="609583" y="11157"/>
                    <a:pt x="620135" y="29293"/>
                  </a:cubicBezTo>
                  <a:lnTo>
                    <a:pt x="789249" y="319958"/>
                  </a:lnTo>
                  <a:cubicBezTo>
                    <a:pt x="799784" y="338065"/>
                    <a:pt x="799784" y="360435"/>
                    <a:pt x="789249" y="378542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61771" tIns="61771" rIns="61771" bIns="61771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11223265" y="1855830"/>
            <a:ext cx="6716860" cy="6716860"/>
          </a:xfrm>
          <a:custGeom>
            <a:avLst/>
            <a:gdLst/>
            <a:ahLst/>
            <a:cxnLst/>
            <a:rect l="l" t="t" r="r" b="b"/>
            <a:pathLst>
              <a:path w="6716860" h="6716860">
                <a:moveTo>
                  <a:pt x="0" y="0"/>
                </a:moveTo>
                <a:lnTo>
                  <a:pt x="6716860" y="0"/>
                </a:lnTo>
                <a:lnTo>
                  <a:pt x="6716860" y="6716859"/>
                </a:lnTo>
                <a:lnTo>
                  <a:pt x="0" y="671685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TextBox 31"/>
          <p:cNvSpPr txBox="1"/>
          <p:nvPr/>
        </p:nvSpPr>
        <p:spPr>
          <a:xfrm>
            <a:off x="1028700" y="2474894"/>
            <a:ext cx="7778750" cy="3873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00"/>
              </a:lnSpc>
            </a:pPr>
            <a:r>
              <a:rPr lang="en-US" sz="10000" b="1">
                <a:solidFill>
                  <a:srgbClr val="7D1124"/>
                </a:solidFill>
                <a:latin typeface="TT Norms Bold"/>
                <a:ea typeface="TT Norms Bold"/>
                <a:cs typeface="TT Norms Bold"/>
                <a:sym typeface="TT Norms Bold"/>
              </a:rPr>
              <a:t>PANTHER SHUTTLE APP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28700" y="7774102"/>
            <a:ext cx="8115300" cy="1298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b="1" dirty="0">
                <a:solidFill>
                  <a:srgbClr val="7D1124"/>
                </a:solidFill>
                <a:latin typeface="TT Norms Bold"/>
                <a:ea typeface="TT Norms Bold"/>
                <a:cs typeface="TT Norms Bold"/>
                <a:sym typeface="TT Norms Bold"/>
              </a:rPr>
              <a:t>Members: Joseph Hilte, Tony Arrington, Jonathan Suo, and Chase </a:t>
            </a:r>
            <a:r>
              <a:rPr lang="en-US" sz="2500" b="1" dirty="0" err="1">
                <a:solidFill>
                  <a:srgbClr val="7D1124"/>
                </a:solidFill>
                <a:latin typeface="TT Norms Bold"/>
                <a:ea typeface="TT Norms Bold"/>
                <a:cs typeface="TT Norms Bold"/>
                <a:sym typeface="TT Norms Bold"/>
              </a:rPr>
              <a:t>Monigle</a:t>
            </a:r>
            <a:endParaRPr lang="en-US" sz="2500" b="1" dirty="0">
              <a:solidFill>
                <a:srgbClr val="7D1124"/>
              </a:solidFill>
              <a:latin typeface="TT Norms Bold"/>
              <a:ea typeface="TT Norms Bold"/>
              <a:cs typeface="TT Norms Bold"/>
              <a:sym typeface="TT Norms Bold"/>
            </a:endParaRPr>
          </a:p>
          <a:p>
            <a:pPr algn="l">
              <a:lnSpc>
                <a:spcPts val="3500"/>
              </a:lnSpc>
            </a:pPr>
            <a:endParaRPr lang="en-US" sz="2500" b="1" dirty="0">
              <a:solidFill>
                <a:srgbClr val="7D1124"/>
              </a:solidFill>
              <a:latin typeface="TT Norms Bold"/>
              <a:ea typeface="TT Norms Bold"/>
              <a:cs typeface="TT Norms Bold"/>
              <a:sym typeface="TT Norms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6388211" y="-5535870"/>
            <a:ext cx="14135211" cy="10119133"/>
            <a:chOff x="0" y="0"/>
            <a:chExt cx="786013" cy="5626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86013" cy="562692"/>
            </a:xfrm>
            <a:custGeom>
              <a:avLst/>
              <a:gdLst/>
              <a:ahLst/>
              <a:cxnLst/>
              <a:rect l="l" t="t" r="r" b="b"/>
              <a:pathLst>
                <a:path w="786013" h="562692">
                  <a:moveTo>
                    <a:pt x="786013" y="281346"/>
                  </a:moveTo>
                  <a:lnTo>
                    <a:pt x="582813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582813" y="0"/>
                  </a:lnTo>
                  <a:lnTo>
                    <a:pt x="786013" y="281346"/>
                  </a:lnTo>
                  <a:close/>
                </a:path>
              </a:pathLst>
            </a:custGeom>
            <a:solidFill>
              <a:srgbClr val="B51F1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14300" y="-57150"/>
              <a:ext cx="557413" cy="6198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306113" y="6253799"/>
            <a:ext cx="7610964" cy="5057823"/>
            <a:chOff x="0" y="0"/>
            <a:chExt cx="846733" cy="56269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46733" cy="562692"/>
            </a:xfrm>
            <a:custGeom>
              <a:avLst/>
              <a:gdLst/>
              <a:ahLst/>
              <a:cxnLst/>
              <a:rect l="l" t="t" r="r" b="b"/>
              <a:pathLst>
                <a:path w="846733" h="562692">
                  <a:moveTo>
                    <a:pt x="846733" y="281346"/>
                  </a:moveTo>
                  <a:lnTo>
                    <a:pt x="643533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643533" y="0"/>
                  </a:lnTo>
                  <a:lnTo>
                    <a:pt x="846733" y="281346"/>
                  </a:lnTo>
                  <a:close/>
                </a:path>
              </a:pathLst>
            </a:custGeom>
            <a:solidFill>
              <a:srgbClr val="A10D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14300" y="-57150"/>
              <a:ext cx="618133" cy="6198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1028700" y="8090388"/>
            <a:ext cx="6302261" cy="1892446"/>
          </a:xfrm>
          <a:custGeom>
            <a:avLst/>
            <a:gdLst/>
            <a:ahLst/>
            <a:cxnLst/>
            <a:rect l="l" t="t" r="r" b="b"/>
            <a:pathLst>
              <a:path w="6302261" h="1892446">
                <a:moveTo>
                  <a:pt x="6302261" y="0"/>
                </a:moveTo>
                <a:lnTo>
                  <a:pt x="0" y="0"/>
                </a:lnTo>
                <a:lnTo>
                  <a:pt x="0" y="1892446"/>
                </a:lnTo>
                <a:lnTo>
                  <a:pt x="6302261" y="1892446"/>
                </a:lnTo>
                <a:lnTo>
                  <a:pt x="6302261" y="0"/>
                </a:lnTo>
                <a:close/>
              </a:path>
            </a:pathLst>
          </a:custGeom>
          <a:blipFill>
            <a:blip r:embed="rId3">
              <a:alphaModFix amt="7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7899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-2306113" y="1322286"/>
            <a:ext cx="10086031" cy="7642428"/>
            <a:chOff x="0" y="0"/>
            <a:chExt cx="617700" cy="468046"/>
          </a:xfrm>
        </p:grpSpPr>
        <p:sp>
          <p:nvSpPr>
            <p:cNvPr id="11" name="Freeform 11"/>
            <p:cNvSpPr/>
            <p:nvPr/>
          </p:nvSpPr>
          <p:spPr>
            <a:xfrm rot="-125999">
              <a:off x="8783" y="-11160"/>
              <a:ext cx="600134" cy="490367"/>
            </a:xfrm>
            <a:custGeom>
              <a:avLst/>
              <a:gdLst/>
              <a:ahLst/>
              <a:cxnLst/>
              <a:rect l="l" t="t" r="r" b="b"/>
              <a:pathLst>
                <a:path w="600134" h="490367">
                  <a:moveTo>
                    <a:pt x="414222" y="15189"/>
                  </a:moveTo>
                  <a:lnTo>
                    <a:pt x="0" y="0"/>
                  </a:lnTo>
                  <a:lnTo>
                    <a:pt x="185912" y="475178"/>
                  </a:lnTo>
                  <a:lnTo>
                    <a:pt x="600134" y="490366"/>
                  </a:lnTo>
                  <a:lnTo>
                    <a:pt x="414222" y="15189"/>
                  </a:lnTo>
                  <a:close/>
                </a:path>
              </a:pathLst>
            </a:custGeom>
            <a:blipFill>
              <a:blip r:embed="rId5"/>
              <a:stretch>
                <a:fillRect l="-5577" t="-5288" r="-3205" b="-61128"/>
              </a:stretch>
            </a:blipFill>
            <a:ln w="14287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564053" y="-1477201"/>
            <a:ext cx="5390494" cy="2982376"/>
            <a:chOff x="0" y="0"/>
            <a:chExt cx="7187325" cy="3976501"/>
          </a:xfrm>
        </p:grpSpPr>
        <p:grpSp>
          <p:nvGrpSpPr>
            <p:cNvPr id="13" name="Group 13"/>
            <p:cNvGrpSpPr/>
            <p:nvPr/>
          </p:nvGrpSpPr>
          <p:grpSpPr>
            <a:xfrm rot="-10800000">
              <a:off x="0" y="0"/>
              <a:ext cx="7187325" cy="3262226"/>
              <a:chOff x="0" y="0"/>
              <a:chExt cx="1239720" cy="562692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239720" cy="562692"/>
              </a:xfrm>
              <a:custGeom>
                <a:avLst/>
                <a:gdLst/>
                <a:ahLst/>
                <a:cxnLst/>
                <a:rect l="l" t="t" r="r" b="b"/>
                <a:pathLst>
                  <a:path w="1239720" h="562692">
                    <a:moveTo>
                      <a:pt x="1239720" y="281346"/>
                    </a:moveTo>
                    <a:lnTo>
                      <a:pt x="1036520" y="562692"/>
                    </a:lnTo>
                    <a:lnTo>
                      <a:pt x="203200" y="562692"/>
                    </a:lnTo>
                    <a:lnTo>
                      <a:pt x="0" y="281346"/>
                    </a:lnTo>
                    <a:lnTo>
                      <a:pt x="203200" y="0"/>
                    </a:lnTo>
                    <a:lnTo>
                      <a:pt x="1036520" y="0"/>
                    </a:lnTo>
                    <a:lnTo>
                      <a:pt x="1239720" y="281346"/>
                    </a:lnTo>
                    <a:close/>
                  </a:path>
                </a:pathLst>
              </a:custGeom>
              <a:solidFill>
                <a:srgbClr val="A10D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114300" y="-57150"/>
                <a:ext cx="1011120" cy="619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99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 rot="-10800000">
              <a:off x="2511062" y="2547952"/>
              <a:ext cx="3673400" cy="1428550"/>
              <a:chOff x="0" y="0"/>
              <a:chExt cx="1643297" cy="639062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643297" cy="639062"/>
              </a:xfrm>
              <a:custGeom>
                <a:avLst/>
                <a:gdLst/>
                <a:ahLst/>
                <a:cxnLst/>
                <a:rect l="l" t="t" r="r" b="b"/>
                <a:pathLst>
                  <a:path w="1643297" h="639062">
                    <a:moveTo>
                      <a:pt x="1643297" y="319531"/>
                    </a:moveTo>
                    <a:lnTo>
                      <a:pt x="1440097" y="639062"/>
                    </a:lnTo>
                    <a:lnTo>
                      <a:pt x="203200" y="639062"/>
                    </a:lnTo>
                    <a:lnTo>
                      <a:pt x="0" y="319531"/>
                    </a:lnTo>
                    <a:lnTo>
                      <a:pt x="203200" y="0"/>
                    </a:lnTo>
                    <a:lnTo>
                      <a:pt x="1440097" y="0"/>
                    </a:lnTo>
                    <a:lnTo>
                      <a:pt x="1643297" y="319531"/>
                    </a:lnTo>
                    <a:close/>
                  </a:path>
                </a:pathLst>
              </a:custGeom>
              <a:solidFill>
                <a:srgbClr val="B51F19"/>
              </a:solidFill>
              <a:ln w="571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114300" y="-57150"/>
                <a:ext cx="1414697" cy="6962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99"/>
                  </a:lnSpc>
                </a:pPr>
                <a:endParaRPr/>
              </a:p>
            </p:txBody>
          </p:sp>
        </p:grpSp>
      </p:grpSp>
      <p:sp>
        <p:nvSpPr>
          <p:cNvPr id="19" name="Freeform 19"/>
          <p:cNvSpPr/>
          <p:nvPr/>
        </p:nvSpPr>
        <p:spPr>
          <a:xfrm>
            <a:off x="8216900" y="10018463"/>
            <a:ext cx="10873692" cy="1293159"/>
          </a:xfrm>
          <a:custGeom>
            <a:avLst/>
            <a:gdLst/>
            <a:ahLst/>
            <a:cxnLst/>
            <a:rect l="l" t="t" r="r" b="b"/>
            <a:pathLst>
              <a:path w="10873692" h="1293159">
                <a:moveTo>
                  <a:pt x="0" y="0"/>
                </a:moveTo>
                <a:lnTo>
                  <a:pt x="10873692" y="0"/>
                </a:lnTo>
                <a:lnTo>
                  <a:pt x="10873692" y="1293159"/>
                </a:lnTo>
                <a:lnTo>
                  <a:pt x="0" y="12931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56112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flipH="1">
            <a:off x="17043400" y="8777238"/>
            <a:ext cx="1752990" cy="1509762"/>
          </a:xfrm>
          <a:custGeom>
            <a:avLst/>
            <a:gdLst/>
            <a:ahLst/>
            <a:cxnLst/>
            <a:rect l="l" t="t" r="r" b="b"/>
            <a:pathLst>
              <a:path w="1752990" h="1509762">
                <a:moveTo>
                  <a:pt x="1752990" y="0"/>
                </a:moveTo>
                <a:lnTo>
                  <a:pt x="0" y="0"/>
                </a:lnTo>
                <a:lnTo>
                  <a:pt x="0" y="1509762"/>
                </a:lnTo>
                <a:lnTo>
                  <a:pt x="1752990" y="1509762"/>
                </a:lnTo>
                <a:lnTo>
                  <a:pt x="175299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 rot="5400000">
            <a:off x="17201961" y="7533472"/>
            <a:ext cx="2172079" cy="690405"/>
          </a:xfrm>
          <a:custGeom>
            <a:avLst/>
            <a:gdLst/>
            <a:ahLst/>
            <a:cxnLst/>
            <a:rect l="l" t="t" r="r" b="b"/>
            <a:pathLst>
              <a:path w="2172079" h="690405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-2348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028700" y="528080"/>
            <a:ext cx="1533144" cy="289381"/>
          </a:xfrm>
          <a:custGeom>
            <a:avLst/>
            <a:gdLst/>
            <a:ahLst/>
            <a:cxnLst/>
            <a:rect l="l" t="t" r="r" b="b"/>
            <a:pathLst>
              <a:path w="1533144" h="289381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5449810" y="6858000"/>
            <a:ext cx="885980" cy="536756"/>
          </a:xfrm>
          <a:custGeom>
            <a:avLst/>
            <a:gdLst/>
            <a:ahLst/>
            <a:cxnLst/>
            <a:rect l="l" t="t" r="r" b="b"/>
            <a:pathLst>
              <a:path w="885980" h="536756">
                <a:moveTo>
                  <a:pt x="0" y="0"/>
                </a:moveTo>
                <a:lnTo>
                  <a:pt x="885980" y="0"/>
                </a:lnTo>
                <a:lnTo>
                  <a:pt x="885980" y="536756"/>
                </a:lnTo>
                <a:lnTo>
                  <a:pt x="0" y="53675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-1854200" y="-373396"/>
            <a:ext cx="3098800" cy="2738564"/>
          </a:xfrm>
          <a:custGeom>
            <a:avLst/>
            <a:gdLst/>
            <a:ahLst/>
            <a:cxnLst/>
            <a:rect l="l" t="t" r="r" b="b"/>
            <a:pathLst>
              <a:path w="3098800" h="2738564">
                <a:moveTo>
                  <a:pt x="0" y="0"/>
                </a:moveTo>
                <a:lnTo>
                  <a:pt x="3098800" y="0"/>
                </a:lnTo>
                <a:lnTo>
                  <a:pt x="3098800" y="2738564"/>
                </a:lnTo>
                <a:lnTo>
                  <a:pt x="0" y="273856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6566627" y="-1709864"/>
            <a:ext cx="3098800" cy="2738564"/>
          </a:xfrm>
          <a:custGeom>
            <a:avLst/>
            <a:gdLst/>
            <a:ahLst/>
            <a:cxnLst/>
            <a:rect l="l" t="t" r="r" b="b"/>
            <a:pathLst>
              <a:path w="3098800" h="2738564">
                <a:moveTo>
                  <a:pt x="0" y="0"/>
                </a:moveTo>
                <a:lnTo>
                  <a:pt x="3098800" y="0"/>
                </a:lnTo>
                <a:lnTo>
                  <a:pt x="3098800" y="2738564"/>
                </a:lnTo>
                <a:lnTo>
                  <a:pt x="0" y="273856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7919895" y="9853727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8216900" y="2356485"/>
            <a:ext cx="6972300" cy="214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99"/>
              </a:lnSpc>
            </a:pPr>
            <a:r>
              <a:rPr lang="en-US" sz="6799" b="1">
                <a:solidFill>
                  <a:srgbClr val="1D1A1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Who is involved?</a:t>
            </a:r>
          </a:p>
          <a:p>
            <a:pPr algn="l">
              <a:lnSpc>
                <a:spcPts val="8499"/>
              </a:lnSpc>
            </a:pPr>
            <a:endParaRPr lang="en-US" sz="6799" b="1">
              <a:solidFill>
                <a:srgbClr val="1D1A1B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8216900" y="3919476"/>
            <a:ext cx="7747000" cy="4068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dirty="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Faculty Advisor: Professor Khaled Ali </a:t>
            </a:r>
            <a:r>
              <a:rPr lang="en-US" sz="2300" dirty="0" err="1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Slhoub</a:t>
            </a:r>
            <a:endParaRPr lang="en-US" sz="2300" dirty="0">
              <a:solidFill>
                <a:srgbClr val="1D1A1B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algn="l">
              <a:lnSpc>
                <a:spcPts val="3220"/>
              </a:lnSpc>
            </a:pPr>
            <a:r>
              <a:rPr lang="en-US" sz="2300" dirty="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Serving as the academic mentor for this project, providing guidance on methodology, research direction, and overall academic rigor.</a:t>
            </a:r>
          </a:p>
          <a:p>
            <a:pPr algn="l">
              <a:lnSpc>
                <a:spcPts val="3220"/>
              </a:lnSpc>
            </a:pPr>
            <a:endParaRPr lang="en-US" sz="2300" dirty="0">
              <a:solidFill>
                <a:srgbClr val="1D1A1B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algn="l">
              <a:lnSpc>
                <a:spcPts val="3220"/>
              </a:lnSpc>
            </a:pPr>
            <a:r>
              <a:rPr lang="en-US" sz="2300" dirty="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Client: Student Vincent Borrelli</a:t>
            </a:r>
          </a:p>
          <a:p>
            <a:pPr algn="l">
              <a:lnSpc>
                <a:spcPts val="3220"/>
              </a:lnSpc>
            </a:pPr>
            <a:r>
              <a:rPr lang="en-US" sz="2300" dirty="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Acting as the project user/tester, offering domain expertise, and ensuring that the outcome align with the client’s needs.</a:t>
            </a:r>
          </a:p>
          <a:p>
            <a:pPr algn="l">
              <a:lnSpc>
                <a:spcPts val="3220"/>
              </a:lnSpc>
            </a:pPr>
            <a:endParaRPr lang="en-US" sz="2300" dirty="0">
              <a:solidFill>
                <a:srgbClr val="1D1A1B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244600" y="3467458"/>
            <a:ext cx="7952138" cy="1523506"/>
            <a:chOff x="0" y="0"/>
            <a:chExt cx="2094390" cy="40125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94390" cy="401253"/>
            </a:xfrm>
            <a:custGeom>
              <a:avLst/>
              <a:gdLst/>
              <a:ahLst/>
              <a:cxnLst/>
              <a:rect l="l" t="t" r="r" b="b"/>
              <a:pathLst>
                <a:path w="2094390" h="401253">
                  <a:moveTo>
                    <a:pt x="0" y="0"/>
                  </a:moveTo>
                  <a:lnTo>
                    <a:pt x="2094390" y="0"/>
                  </a:lnTo>
                  <a:lnTo>
                    <a:pt x="2094390" y="401253"/>
                  </a:lnTo>
                  <a:lnTo>
                    <a:pt x="0" y="401253"/>
                  </a:lnTo>
                  <a:close/>
                </a:path>
              </a:pathLst>
            </a:custGeom>
            <a:solidFill>
              <a:srgbClr val="A10D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094390" cy="4584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44600" y="5229089"/>
            <a:ext cx="7952138" cy="1523506"/>
            <a:chOff x="0" y="0"/>
            <a:chExt cx="2094390" cy="40125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94390" cy="401253"/>
            </a:xfrm>
            <a:custGeom>
              <a:avLst/>
              <a:gdLst/>
              <a:ahLst/>
              <a:cxnLst/>
              <a:rect l="l" t="t" r="r" b="b"/>
              <a:pathLst>
                <a:path w="2094390" h="401253">
                  <a:moveTo>
                    <a:pt x="0" y="0"/>
                  </a:moveTo>
                  <a:lnTo>
                    <a:pt x="2094390" y="0"/>
                  </a:lnTo>
                  <a:lnTo>
                    <a:pt x="2094390" y="401253"/>
                  </a:lnTo>
                  <a:lnTo>
                    <a:pt x="0" y="401253"/>
                  </a:lnTo>
                  <a:close/>
                </a:path>
              </a:pathLst>
            </a:custGeom>
            <a:solidFill>
              <a:srgbClr val="A10D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2094390" cy="4584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985696" y="3467458"/>
            <a:ext cx="8046924" cy="1523506"/>
            <a:chOff x="0" y="0"/>
            <a:chExt cx="2119355" cy="40125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19355" cy="401253"/>
            </a:xfrm>
            <a:custGeom>
              <a:avLst/>
              <a:gdLst/>
              <a:ahLst/>
              <a:cxnLst/>
              <a:rect l="l" t="t" r="r" b="b"/>
              <a:pathLst>
                <a:path w="2119355" h="401253">
                  <a:moveTo>
                    <a:pt x="0" y="0"/>
                  </a:moveTo>
                  <a:lnTo>
                    <a:pt x="2119355" y="0"/>
                  </a:lnTo>
                  <a:lnTo>
                    <a:pt x="2119355" y="401253"/>
                  </a:lnTo>
                  <a:lnTo>
                    <a:pt x="0" y="401253"/>
                  </a:lnTo>
                  <a:close/>
                </a:path>
              </a:pathLst>
            </a:custGeom>
            <a:solidFill>
              <a:srgbClr val="B51F1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2119355" cy="4584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985696" y="5229089"/>
            <a:ext cx="8046924" cy="1523506"/>
            <a:chOff x="0" y="0"/>
            <a:chExt cx="2119355" cy="40125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19355" cy="401253"/>
            </a:xfrm>
            <a:custGeom>
              <a:avLst/>
              <a:gdLst/>
              <a:ahLst/>
              <a:cxnLst/>
              <a:rect l="l" t="t" r="r" b="b"/>
              <a:pathLst>
                <a:path w="2119355" h="401253">
                  <a:moveTo>
                    <a:pt x="0" y="0"/>
                  </a:moveTo>
                  <a:lnTo>
                    <a:pt x="2119355" y="0"/>
                  </a:lnTo>
                  <a:lnTo>
                    <a:pt x="2119355" y="401253"/>
                  </a:lnTo>
                  <a:lnTo>
                    <a:pt x="0" y="401253"/>
                  </a:lnTo>
                  <a:close/>
                </a:path>
              </a:pathLst>
            </a:custGeom>
            <a:solidFill>
              <a:srgbClr val="B51F1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2119355" cy="4584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5400000">
            <a:off x="1738114" y="6676647"/>
            <a:ext cx="1331727" cy="2750556"/>
          </a:xfrm>
          <a:custGeom>
            <a:avLst/>
            <a:gdLst/>
            <a:ahLst/>
            <a:cxnLst/>
            <a:rect l="l" t="t" r="r" b="b"/>
            <a:pathLst>
              <a:path w="1331727" h="2750556">
                <a:moveTo>
                  <a:pt x="0" y="0"/>
                </a:moveTo>
                <a:lnTo>
                  <a:pt x="1331728" y="0"/>
                </a:lnTo>
                <a:lnTo>
                  <a:pt x="1331728" y="2750556"/>
                </a:lnTo>
                <a:lnTo>
                  <a:pt x="0" y="27505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1244600" y="6990720"/>
            <a:ext cx="7952138" cy="1523506"/>
            <a:chOff x="0" y="0"/>
            <a:chExt cx="2094390" cy="40125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94390" cy="401253"/>
            </a:xfrm>
            <a:custGeom>
              <a:avLst/>
              <a:gdLst/>
              <a:ahLst/>
              <a:cxnLst/>
              <a:rect l="l" t="t" r="r" b="b"/>
              <a:pathLst>
                <a:path w="2094390" h="401253">
                  <a:moveTo>
                    <a:pt x="0" y="0"/>
                  </a:moveTo>
                  <a:lnTo>
                    <a:pt x="2094390" y="0"/>
                  </a:lnTo>
                  <a:lnTo>
                    <a:pt x="2094390" y="401253"/>
                  </a:lnTo>
                  <a:lnTo>
                    <a:pt x="0" y="401253"/>
                  </a:lnTo>
                  <a:close/>
                </a:path>
              </a:pathLst>
            </a:custGeom>
            <a:solidFill>
              <a:srgbClr val="A10D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2094390" cy="4584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985696" y="6990720"/>
            <a:ext cx="8046924" cy="1523506"/>
            <a:chOff x="0" y="0"/>
            <a:chExt cx="2119355" cy="40125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119355" cy="401253"/>
            </a:xfrm>
            <a:custGeom>
              <a:avLst/>
              <a:gdLst/>
              <a:ahLst/>
              <a:cxnLst/>
              <a:rect l="l" t="t" r="r" b="b"/>
              <a:pathLst>
                <a:path w="2119355" h="401253">
                  <a:moveTo>
                    <a:pt x="0" y="0"/>
                  </a:moveTo>
                  <a:lnTo>
                    <a:pt x="2119355" y="0"/>
                  </a:lnTo>
                  <a:lnTo>
                    <a:pt x="2119355" y="401253"/>
                  </a:lnTo>
                  <a:lnTo>
                    <a:pt x="0" y="401253"/>
                  </a:lnTo>
                  <a:close/>
                </a:path>
              </a:pathLst>
            </a:custGeom>
            <a:solidFill>
              <a:srgbClr val="B51F1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2119355" cy="4584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5869785" y="2682591"/>
            <a:ext cx="6548430" cy="7108201"/>
          </a:xfrm>
          <a:custGeom>
            <a:avLst/>
            <a:gdLst/>
            <a:ahLst/>
            <a:cxnLst/>
            <a:rect l="l" t="t" r="r" b="b"/>
            <a:pathLst>
              <a:path w="6548430" h="7108201">
                <a:moveTo>
                  <a:pt x="0" y="0"/>
                </a:moveTo>
                <a:lnTo>
                  <a:pt x="6548430" y="0"/>
                </a:lnTo>
                <a:lnTo>
                  <a:pt x="6548430" y="7108201"/>
                </a:lnTo>
                <a:lnTo>
                  <a:pt x="0" y="71082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 rot="-10800000">
            <a:off x="14178808" y="-1362592"/>
            <a:ext cx="5119583" cy="2446670"/>
            <a:chOff x="0" y="0"/>
            <a:chExt cx="1177416" cy="56269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177416" cy="562692"/>
            </a:xfrm>
            <a:custGeom>
              <a:avLst/>
              <a:gdLst/>
              <a:ahLst/>
              <a:cxnLst/>
              <a:rect l="l" t="t" r="r" b="b"/>
              <a:pathLst>
                <a:path w="1177416" h="562692">
                  <a:moveTo>
                    <a:pt x="1177416" y="281346"/>
                  </a:moveTo>
                  <a:lnTo>
                    <a:pt x="974216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974216" y="0"/>
                  </a:lnTo>
                  <a:lnTo>
                    <a:pt x="1177416" y="281346"/>
                  </a:lnTo>
                  <a:close/>
                </a:path>
              </a:pathLst>
            </a:custGeom>
            <a:solidFill>
              <a:srgbClr val="A10D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14300" y="-57150"/>
              <a:ext cx="948816" cy="6198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 rot="-10800000">
            <a:off x="-1010392" y="-1362592"/>
            <a:ext cx="5119583" cy="2446670"/>
            <a:chOff x="0" y="0"/>
            <a:chExt cx="1177416" cy="56269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177416" cy="562692"/>
            </a:xfrm>
            <a:custGeom>
              <a:avLst/>
              <a:gdLst/>
              <a:ahLst/>
              <a:cxnLst/>
              <a:rect l="l" t="t" r="r" b="b"/>
              <a:pathLst>
                <a:path w="1177416" h="562692">
                  <a:moveTo>
                    <a:pt x="1177416" y="281346"/>
                  </a:moveTo>
                  <a:lnTo>
                    <a:pt x="974216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974216" y="0"/>
                  </a:lnTo>
                  <a:lnTo>
                    <a:pt x="1177416" y="281346"/>
                  </a:lnTo>
                  <a:close/>
                </a:path>
              </a:pathLst>
            </a:custGeom>
            <a:solidFill>
              <a:srgbClr val="A10D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14300" y="-57150"/>
              <a:ext cx="948816" cy="6198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 rot="-10800000">
            <a:off x="1136650" y="-624938"/>
            <a:ext cx="5726233" cy="1198000"/>
            <a:chOff x="0" y="0"/>
            <a:chExt cx="3054608" cy="63906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054608" cy="639062"/>
            </a:xfrm>
            <a:custGeom>
              <a:avLst/>
              <a:gdLst/>
              <a:ahLst/>
              <a:cxnLst/>
              <a:rect l="l" t="t" r="r" b="b"/>
              <a:pathLst>
                <a:path w="3054608" h="639062">
                  <a:moveTo>
                    <a:pt x="3054608" y="319531"/>
                  </a:moveTo>
                  <a:lnTo>
                    <a:pt x="2851408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2851408" y="0"/>
                  </a:lnTo>
                  <a:lnTo>
                    <a:pt x="3054608" y="319531"/>
                  </a:lnTo>
                  <a:close/>
                </a:path>
              </a:pathLst>
            </a:custGeom>
            <a:solidFill>
              <a:srgbClr val="B51F19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14300" y="-57150"/>
              <a:ext cx="2826008" cy="6962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 rot="-10800000">
            <a:off x="11425117" y="-624938"/>
            <a:ext cx="5726233" cy="1198000"/>
            <a:chOff x="0" y="0"/>
            <a:chExt cx="3054608" cy="639062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054608" cy="639062"/>
            </a:xfrm>
            <a:custGeom>
              <a:avLst/>
              <a:gdLst/>
              <a:ahLst/>
              <a:cxnLst/>
              <a:rect l="l" t="t" r="r" b="b"/>
              <a:pathLst>
                <a:path w="3054608" h="639062">
                  <a:moveTo>
                    <a:pt x="3054608" y="319531"/>
                  </a:moveTo>
                  <a:lnTo>
                    <a:pt x="2851408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2851408" y="0"/>
                  </a:lnTo>
                  <a:lnTo>
                    <a:pt x="3054608" y="319531"/>
                  </a:lnTo>
                  <a:close/>
                </a:path>
              </a:pathLst>
            </a:custGeom>
            <a:solidFill>
              <a:srgbClr val="B51F19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14300" y="-57150"/>
              <a:ext cx="2826008" cy="6962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6441679" y="2907569"/>
            <a:ext cx="5404642" cy="6289038"/>
            <a:chOff x="0" y="0"/>
            <a:chExt cx="6985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blipFill>
              <a:blip r:embed="rId7"/>
              <a:stretch>
                <a:fillRect l="-37272" r="-37272"/>
              </a:stretch>
            </a:blipFill>
            <a:ln w="14287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Freeform 37"/>
          <p:cNvSpPr/>
          <p:nvPr/>
        </p:nvSpPr>
        <p:spPr>
          <a:xfrm rot="5400000">
            <a:off x="-1121084" y="3083798"/>
            <a:ext cx="2172079" cy="690405"/>
          </a:xfrm>
          <a:custGeom>
            <a:avLst/>
            <a:gdLst/>
            <a:ahLst/>
            <a:cxnLst/>
            <a:rect l="l" t="t" r="r" b="b"/>
            <a:pathLst>
              <a:path w="2172079" h="690405">
                <a:moveTo>
                  <a:pt x="0" y="0"/>
                </a:moveTo>
                <a:lnTo>
                  <a:pt x="2172079" y="0"/>
                </a:lnTo>
                <a:lnTo>
                  <a:pt x="2172079" y="690404"/>
                </a:lnTo>
                <a:lnTo>
                  <a:pt x="0" y="6904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2348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 rot="-5400000">
            <a:off x="17761450" y="7627647"/>
            <a:ext cx="1053100" cy="720057"/>
          </a:xfrm>
          <a:custGeom>
            <a:avLst/>
            <a:gdLst/>
            <a:ahLst/>
            <a:cxnLst/>
            <a:rect l="l" t="t" r="r" b="b"/>
            <a:pathLst>
              <a:path w="1053100" h="720057">
                <a:moveTo>
                  <a:pt x="0" y="0"/>
                </a:moveTo>
                <a:lnTo>
                  <a:pt x="1053100" y="0"/>
                </a:lnTo>
                <a:lnTo>
                  <a:pt x="1053100" y="720057"/>
                </a:lnTo>
                <a:lnTo>
                  <a:pt x="0" y="72005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>
            <a:off x="16537781" y="-2032197"/>
            <a:ext cx="3098800" cy="2738564"/>
          </a:xfrm>
          <a:custGeom>
            <a:avLst/>
            <a:gdLst/>
            <a:ahLst/>
            <a:cxnLst/>
            <a:rect l="l" t="t" r="r" b="b"/>
            <a:pathLst>
              <a:path w="3098800" h="2738564">
                <a:moveTo>
                  <a:pt x="0" y="0"/>
                </a:moveTo>
                <a:lnTo>
                  <a:pt x="3098800" y="0"/>
                </a:lnTo>
                <a:lnTo>
                  <a:pt x="3098800" y="2738564"/>
                </a:lnTo>
                <a:lnTo>
                  <a:pt x="0" y="273856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40"/>
          <p:cNvSpPr/>
          <p:nvPr/>
        </p:nvSpPr>
        <p:spPr>
          <a:xfrm>
            <a:off x="-2785432" y="9977430"/>
            <a:ext cx="11434272" cy="1293877"/>
          </a:xfrm>
          <a:custGeom>
            <a:avLst/>
            <a:gdLst/>
            <a:ahLst/>
            <a:cxnLst/>
            <a:rect l="l" t="t" r="r" b="b"/>
            <a:pathLst>
              <a:path w="11434272" h="1293877">
                <a:moveTo>
                  <a:pt x="0" y="0"/>
                </a:moveTo>
                <a:lnTo>
                  <a:pt x="11434272" y="0"/>
                </a:lnTo>
                <a:lnTo>
                  <a:pt x="11434272" y="1293877"/>
                </a:lnTo>
                <a:lnTo>
                  <a:pt x="0" y="129387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t="-48325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Freeform 41"/>
          <p:cNvSpPr/>
          <p:nvPr/>
        </p:nvSpPr>
        <p:spPr>
          <a:xfrm>
            <a:off x="-508390" y="8777238"/>
            <a:ext cx="1752990" cy="1509762"/>
          </a:xfrm>
          <a:custGeom>
            <a:avLst/>
            <a:gdLst/>
            <a:ahLst/>
            <a:cxnLst/>
            <a:rect l="l" t="t" r="r" b="b"/>
            <a:pathLst>
              <a:path w="1752990" h="1509762">
                <a:moveTo>
                  <a:pt x="0" y="0"/>
                </a:moveTo>
                <a:lnTo>
                  <a:pt x="1752990" y="0"/>
                </a:lnTo>
                <a:lnTo>
                  <a:pt x="1752990" y="1509762"/>
                </a:lnTo>
                <a:lnTo>
                  <a:pt x="0" y="150976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Freeform 42"/>
          <p:cNvSpPr/>
          <p:nvPr/>
        </p:nvSpPr>
        <p:spPr>
          <a:xfrm>
            <a:off x="8090885" y="4049017"/>
            <a:ext cx="2211705" cy="4114800"/>
          </a:xfrm>
          <a:custGeom>
            <a:avLst/>
            <a:gdLst/>
            <a:ahLst/>
            <a:cxnLst/>
            <a:rect l="l" t="t" r="r" b="b"/>
            <a:pathLst>
              <a:path w="2211705" h="4114800">
                <a:moveTo>
                  <a:pt x="0" y="0"/>
                </a:moveTo>
                <a:lnTo>
                  <a:pt x="2211705" y="0"/>
                </a:lnTo>
                <a:lnTo>
                  <a:pt x="22117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TextBox 43"/>
          <p:cNvSpPr txBox="1"/>
          <p:nvPr/>
        </p:nvSpPr>
        <p:spPr>
          <a:xfrm>
            <a:off x="12466010" y="7509273"/>
            <a:ext cx="3729960" cy="35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Shuttle has low use.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2424499" y="7489270"/>
            <a:ext cx="3065022" cy="39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Reliable Notifications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2466010" y="3986012"/>
            <a:ext cx="3729960" cy="35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Lack of Info about shuttle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2466010" y="5747642"/>
            <a:ext cx="3729960" cy="35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Not enough parking on campus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2147244" y="3765984"/>
            <a:ext cx="3619532" cy="798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App for Florida Tech Students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2147244" y="5527615"/>
            <a:ext cx="3619532" cy="798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User Friendly / Easily Availible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874558" y="2719186"/>
            <a:ext cx="416490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b="1">
                <a:solidFill>
                  <a:srgbClr val="1D1A1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Goals: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2248538" y="2719186"/>
            <a:ext cx="416490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b="1">
                <a:solidFill>
                  <a:srgbClr val="1D1A1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Motivation: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4662323" y="1161733"/>
            <a:ext cx="8963353" cy="1071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6799" b="1">
                <a:solidFill>
                  <a:srgbClr val="1D1A1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Risk Management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6161452" y="5399591"/>
            <a:ext cx="6249644" cy="15624"/>
          </a:xfrm>
          <a:custGeom>
            <a:avLst/>
            <a:gdLst/>
            <a:ahLst/>
            <a:cxnLst/>
            <a:rect l="l" t="t" r="r" b="b"/>
            <a:pathLst>
              <a:path w="6249644" h="15624">
                <a:moveTo>
                  <a:pt x="0" y="0"/>
                </a:moveTo>
                <a:lnTo>
                  <a:pt x="6249644" y="0"/>
                </a:lnTo>
                <a:lnTo>
                  <a:pt x="6249644" y="15624"/>
                </a:lnTo>
                <a:lnTo>
                  <a:pt x="0" y="156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947598" y="1931176"/>
            <a:ext cx="659624" cy="659624"/>
          </a:xfrm>
          <a:custGeom>
            <a:avLst/>
            <a:gdLst/>
            <a:ahLst/>
            <a:cxnLst/>
            <a:rect l="l" t="t" r="r" b="b"/>
            <a:pathLst>
              <a:path w="659624" h="659624">
                <a:moveTo>
                  <a:pt x="0" y="0"/>
                </a:moveTo>
                <a:lnTo>
                  <a:pt x="659624" y="0"/>
                </a:lnTo>
                <a:lnTo>
                  <a:pt x="659624" y="659624"/>
                </a:lnTo>
                <a:lnTo>
                  <a:pt x="0" y="6596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8947598" y="3645676"/>
            <a:ext cx="659624" cy="659624"/>
          </a:xfrm>
          <a:custGeom>
            <a:avLst/>
            <a:gdLst/>
            <a:ahLst/>
            <a:cxnLst/>
            <a:rect l="l" t="t" r="r" b="b"/>
            <a:pathLst>
              <a:path w="659624" h="659624">
                <a:moveTo>
                  <a:pt x="0" y="0"/>
                </a:moveTo>
                <a:lnTo>
                  <a:pt x="659624" y="0"/>
                </a:lnTo>
                <a:lnTo>
                  <a:pt x="659624" y="659624"/>
                </a:lnTo>
                <a:lnTo>
                  <a:pt x="0" y="6596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8947598" y="5360176"/>
            <a:ext cx="659624" cy="659624"/>
          </a:xfrm>
          <a:custGeom>
            <a:avLst/>
            <a:gdLst/>
            <a:ahLst/>
            <a:cxnLst/>
            <a:rect l="l" t="t" r="r" b="b"/>
            <a:pathLst>
              <a:path w="659624" h="659624">
                <a:moveTo>
                  <a:pt x="0" y="0"/>
                </a:moveTo>
                <a:lnTo>
                  <a:pt x="659624" y="0"/>
                </a:lnTo>
                <a:lnTo>
                  <a:pt x="659624" y="659624"/>
                </a:lnTo>
                <a:lnTo>
                  <a:pt x="0" y="6596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8947598" y="7074676"/>
            <a:ext cx="659624" cy="659624"/>
          </a:xfrm>
          <a:custGeom>
            <a:avLst/>
            <a:gdLst/>
            <a:ahLst/>
            <a:cxnLst/>
            <a:rect l="l" t="t" r="r" b="b"/>
            <a:pathLst>
              <a:path w="659624" h="659624">
                <a:moveTo>
                  <a:pt x="0" y="0"/>
                </a:moveTo>
                <a:lnTo>
                  <a:pt x="659624" y="0"/>
                </a:lnTo>
                <a:lnTo>
                  <a:pt x="659624" y="659624"/>
                </a:lnTo>
                <a:lnTo>
                  <a:pt x="0" y="6596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9032056" y="1985273"/>
            <a:ext cx="490708" cy="490708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10D00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032056" y="3699773"/>
            <a:ext cx="490708" cy="490708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51F19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032056" y="5414273"/>
            <a:ext cx="490708" cy="490708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92B26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032056" y="7128773"/>
            <a:ext cx="490708" cy="490708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3733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-10800000">
            <a:off x="14183347" y="-1362592"/>
            <a:ext cx="5119583" cy="2446670"/>
            <a:chOff x="0" y="0"/>
            <a:chExt cx="1177416" cy="56269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77416" cy="562692"/>
            </a:xfrm>
            <a:custGeom>
              <a:avLst/>
              <a:gdLst/>
              <a:ahLst/>
              <a:cxnLst/>
              <a:rect l="l" t="t" r="r" b="b"/>
              <a:pathLst>
                <a:path w="1177416" h="562692">
                  <a:moveTo>
                    <a:pt x="1177416" y="281346"/>
                  </a:moveTo>
                  <a:lnTo>
                    <a:pt x="974216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974216" y="0"/>
                  </a:lnTo>
                  <a:lnTo>
                    <a:pt x="1177416" y="281346"/>
                  </a:lnTo>
                  <a:close/>
                </a:path>
              </a:pathLst>
            </a:custGeom>
            <a:solidFill>
              <a:srgbClr val="A10D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14300" y="-57150"/>
              <a:ext cx="948816" cy="6198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-10800000">
            <a:off x="11533067" y="-624938"/>
            <a:ext cx="5726233" cy="1198000"/>
            <a:chOff x="0" y="0"/>
            <a:chExt cx="3054608" cy="63906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054608" cy="639062"/>
            </a:xfrm>
            <a:custGeom>
              <a:avLst/>
              <a:gdLst/>
              <a:ahLst/>
              <a:cxnLst/>
              <a:rect l="l" t="t" r="r" b="b"/>
              <a:pathLst>
                <a:path w="3054608" h="639062">
                  <a:moveTo>
                    <a:pt x="3054608" y="319531"/>
                  </a:moveTo>
                  <a:lnTo>
                    <a:pt x="2851408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2851408" y="0"/>
                  </a:lnTo>
                  <a:lnTo>
                    <a:pt x="3054608" y="319531"/>
                  </a:lnTo>
                  <a:close/>
                </a:path>
              </a:pathLst>
            </a:custGeom>
            <a:solidFill>
              <a:srgbClr val="B51F19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14300" y="-57150"/>
              <a:ext cx="2826008" cy="6962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-673113" y="9251081"/>
            <a:ext cx="8799130" cy="2446670"/>
            <a:chOff x="0" y="0"/>
            <a:chExt cx="2023648" cy="56269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023648" cy="562692"/>
            </a:xfrm>
            <a:custGeom>
              <a:avLst/>
              <a:gdLst/>
              <a:ahLst/>
              <a:cxnLst/>
              <a:rect l="l" t="t" r="r" b="b"/>
              <a:pathLst>
                <a:path w="2023648" h="562692">
                  <a:moveTo>
                    <a:pt x="2023648" y="281346"/>
                  </a:moveTo>
                  <a:lnTo>
                    <a:pt x="1820448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1820448" y="0"/>
                  </a:lnTo>
                  <a:lnTo>
                    <a:pt x="2023648" y="281346"/>
                  </a:lnTo>
                  <a:close/>
                </a:path>
              </a:pathLst>
            </a:custGeom>
            <a:solidFill>
              <a:srgbClr val="B51F1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14300" y="-57150"/>
              <a:ext cx="1795048" cy="6198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-673113" y="8675100"/>
            <a:ext cx="2673102" cy="1151961"/>
            <a:chOff x="0" y="0"/>
            <a:chExt cx="1482931" cy="63906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482931" cy="639062"/>
            </a:xfrm>
            <a:custGeom>
              <a:avLst/>
              <a:gdLst/>
              <a:ahLst/>
              <a:cxnLst/>
              <a:rect l="l" t="t" r="r" b="b"/>
              <a:pathLst>
                <a:path w="1482931" h="639062">
                  <a:moveTo>
                    <a:pt x="1482931" y="319531"/>
                  </a:moveTo>
                  <a:lnTo>
                    <a:pt x="1279731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1279731" y="0"/>
                  </a:lnTo>
                  <a:lnTo>
                    <a:pt x="1482931" y="319531"/>
                  </a:lnTo>
                  <a:close/>
                </a:path>
              </a:pathLst>
            </a:custGeom>
            <a:solidFill>
              <a:srgbClr val="A10D00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14300" y="-57150"/>
              <a:ext cx="1254331" cy="6962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 rot="5400000">
            <a:off x="17201961" y="7533472"/>
            <a:ext cx="2172079" cy="690405"/>
          </a:xfrm>
          <a:custGeom>
            <a:avLst/>
            <a:gdLst/>
            <a:ahLst/>
            <a:cxnLst/>
            <a:rect l="l" t="t" r="r" b="b"/>
            <a:pathLst>
              <a:path w="2172079" h="690405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2348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-936887" y="178564"/>
            <a:ext cx="1336551" cy="905513"/>
          </a:xfrm>
          <a:custGeom>
            <a:avLst/>
            <a:gdLst/>
            <a:ahLst/>
            <a:cxnLst/>
            <a:rect l="l" t="t" r="r" b="b"/>
            <a:pathLst>
              <a:path w="1336551" h="905513">
                <a:moveTo>
                  <a:pt x="0" y="0"/>
                </a:moveTo>
                <a:lnTo>
                  <a:pt x="1336551" y="0"/>
                </a:lnTo>
                <a:lnTo>
                  <a:pt x="1336551" y="905514"/>
                </a:lnTo>
                <a:lnTo>
                  <a:pt x="0" y="9055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17083802" y="-1709864"/>
            <a:ext cx="3098800" cy="2738564"/>
          </a:xfrm>
          <a:custGeom>
            <a:avLst/>
            <a:gdLst/>
            <a:ahLst/>
            <a:cxnLst/>
            <a:rect l="l" t="t" r="r" b="b"/>
            <a:pathLst>
              <a:path w="3098800" h="2738564">
                <a:moveTo>
                  <a:pt x="0" y="0"/>
                </a:moveTo>
                <a:lnTo>
                  <a:pt x="3098800" y="0"/>
                </a:lnTo>
                <a:lnTo>
                  <a:pt x="3098800" y="2738564"/>
                </a:lnTo>
                <a:lnTo>
                  <a:pt x="0" y="273856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17942798" y="-3419992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10145339" y="10018463"/>
            <a:ext cx="10873692" cy="1293159"/>
          </a:xfrm>
          <a:custGeom>
            <a:avLst/>
            <a:gdLst/>
            <a:ahLst/>
            <a:cxnLst/>
            <a:rect l="l" t="t" r="r" b="b"/>
            <a:pathLst>
              <a:path w="10873692" h="1293159">
                <a:moveTo>
                  <a:pt x="0" y="0"/>
                </a:moveTo>
                <a:lnTo>
                  <a:pt x="10873692" y="0"/>
                </a:lnTo>
                <a:lnTo>
                  <a:pt x="10873692" y="1293159"/>
                </a:lnTo>
                <a:lnTo>
                  <a:pt x="0" y="129315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t="-56112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 flipH="1">
            <a:off x="17043400" y="8777238"/>
            <a:ext cx="1752990" cy="1509762"/>
          </a:xfrm>
          <a:custGeom>
            <a:avLst/>
            <a:gdLst/>
            <a:ahLst/>
            <a:cxnLst/>
            <a:rect l="l" t="t" r="r" b="b"/>
            <a:pathLst>
              <a:path w="1752990" h="1509762">
                <a:moveTo>
                  <a:pt x="1752990" y="0"/>
                </a:moveTo>
                <a:lnTo>
                  <a:pt x="0" y="0"/>
                </a:lnTo>
                <a:lnTo>
                  <a:pt x="0" y="1509762"/>
                </a:lnTo>
                <a:lnTo>
                  <a:pt x="1752990" y="1509762"/>
                </a:lnTo>
                <a:lnTo>
                  <a:pt x="175299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>
            <a:off x="1665305" y="3891152"/>
            <a:ext cx="4122295" cy="4114800"/>
          </a:xfrm>
          <a:custGeom>
            <a:avLst/>
            <a:gdLst/>
            <a:ahLst/>
            <a:cxnLst/>
            <a:rect l="l" t="t" r="r" b="b"/>
            <a:pathLst>
              <a:path w="4122295" h="4114800">
                <a:moveTo>
                  <a:pt x="0" y="0"/>
                </a:moveTo>
                <a:lnTo>
                  <a:pt x="4122295" y="0"/>
                </a:lnTo>
                <a:lnTo>
                  <a:pt x="41222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TextBox 39"/>
          <p:cNvSpPr txBox="1"/>
          <p:nvPr/>
        </p:nvSpPr>
        <p:spPr>
          <a:xfrm>
            <a:off x="1244600" y="1676400"/>
            <a:ext cx="6197600" cy="1071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99"/>
              </a:lnSpc>
            </a:pPr>
            <a:r>
              <a:rPr lang="en-US" sz="6799" b="1">
                <a:solidFill>
                  <a:srgbClr val="1D1A1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Key Features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145339" y="2505300"/>
            <a:ext cx="6148223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The user can see the shuttle schedule.</a:t>
            </a:r>
          </a:p>
          <a:p>
            <a:pPr algn="l">
              <a:lnSpc>
                <a:spcPts val="2800"/>
              </a:lnSpc>
            </a:pPr>
            <a:endParaRPr lang="en-US" sz="2000">
              <a:solidFill>
                <a:srgbClr val="1D1A1B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0145339" y="4219800"/>
            <a:ext cx="6148223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Be notified 30, 15, and 5 minutes before a shuttle reaches a designated location.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145339" y="1986152"/>
            <a:ext cx="4583488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1D1A1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Info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0145339" y="3700652"/>
            <a:ext cx="4583488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1D1A1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Notification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145339" y="5934300"/>
            <a:ext cx="6148223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See shuttle on live map.</a:t>
            </a:r>
          </a:p>
          <a:p>
            <a:pPr algn="l">
              <a:lnSpc>
                <a:spcPts val="2800"/>
              </a:lnSpc>
            </a:pPr>
            <a:endParaRPr lang="en-US" sz="2000">
              <a:solidFill>
                <a:srgbClr val="1D1A1B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10145339" y="5415152"/>
            <a:ext cx="4583488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1D1A1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Tracking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145339" y="7647177"/>
            <a:ext cx="6148223" cy="35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User can alert / request pickup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0145339" y="7129652"/>
            <a:ext cx="4250845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1D1A1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Booking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1774133" y="5787323"/>
            <a:ext cx="11379156" cy="5123091"/>
            <a:chOff x="0" y="0"/>
            <a:chExt cx="899019" cy="40475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99019" cy="404754"/>
            </a:xfrm>
            <a:custGeom>
              <a:avLst/>
              <a:gdLst/>
              <a:ahLst/>
              <a:cxnLst/>
              <a:rect l="l" t="t" r="r" b="b"/>
              <a:pathLst>
                <a:path w="899019" h="404754">
                  <a:moveTo>
                    <a:pt x="203200" y="0"/>
                  </a:moveTo>
                  <a:lnTo>
                    <a:pt x="899019" y="0"/>
                  </a:lnTo>
                  <a:lnTo>
                    <a:pt x="695819" y="404754"/>
                  </a:lnTo>
                  <a:lnTo>
                    <a:pt x="0" y="40475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A10D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1600" y="-57150"/>
              <a:ext cx="695819" cy="4619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11028783" y="8196912"/>
            <a:ext cx="6302261" cy="1892446"/>
          </a:xfrm>
          <a:custGeom>
            <a:avLst/>
            <a:gdLst/>
            <a:ahLst/>
            <a:cxnLst/>
            <a:rect l="l" t="t" r="r" b="b"/>
            <a:pathLst>
              <a:path w="6302261" h="1892446">
                <a:moveTo>
                  <a:pt x="6302261" y="0"/>
                </a:moveTo>
                <a:lnTo>
                  <a:pt x="0" y="0"/>
                </a:lnTo>
                <a:lnTo>
                  <a:pt x="0" y="1892445"/>
                </a:lnTo>
                <a:lnTo>
                  <a:pt x="6302261" y="1892445"/>
                </a:lnTo>
                <a:lnTo>
                  <a:pt x="6302261" y="0"/>
                </a:lnTo>
                <a:close/>
              </a:path>
            </a:pathLst>
          </a:custGeom>
          <a:blipFill>
            <a:blip r:embed="rId3">
              <a:alphaModFix amt="7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7899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9144000" y="-933932"/>
            <a:ext cx="14499313" cy="8951717"/>
            <a:chOff x="0" y="0"/>
            <a:chExt cx="609727" cy="37643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09727" cy="376439"/>
            </a:xfrm>
            <a:custGeom>
              <a:avLst/>
              <a:gdLst/>
              <a:ahLst/>
              <a:cxnLst/>
              <a:rect l="l" t="t" r="r" b="b"/>
              <a:pathLst>
                <a:path w="609727" h="376439">
                  <a:moveTo>
                    <a:pt x="406527" y="0"/>
                  </a:moveTo>
                  <a:lnTo>
                    <a:pt x="0" y="0"/>
                  </a:lnTo>
                  <a:lnTo>
                    <a:pt x="203200" y="376439"/>
                  </a:lnTo>
                  <a:lnTo>
                    <a:pt x="609727" y="376439"/>
                  </a:lnTo>
                  <a:lnTo>
                    <a:pt x="406527" y="0"/>
                  </a:lnTo>
                  <a:close/>
                </a:path>
              </a:pathLst>
            </a:custGeom>
            <a:solidFill>
              <a:srgbClr val="B51F1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01600" y="-57150"/>
              <a:ext cx="406527" cy="4335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1142501" y="1386775"/>
            <a:ext cx="2270840" cy="655451"/>
          </a:xfrm>
          <a:custGeom>
            <a:avLst/>
            <a:gdLst/>
            <a:ahLst/>
            <a:cxnLst/>
            <a:rect l="l" t="t" r="r" b="b"/>
            <a:pathLst>
              <a:path w="2270840" h="655451">
                <a:moveTo>
                  <a:pt x="0" y="0"/>
                </a:moveTo>
                <a:lnTo>
                  <a:pt x="2270840" y="0"/>
                </a:lnTo>
                <a:lnTo>
                  <a:pt x="2270840" y="655450"/>
                </a:lnTo>
                <a:lnTo>
                  <a:pt x="0" y="6554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65112" r="-2142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9531663" y="1714500"/>
            <a:ext cx="9972749" cy="7176934"/>
            <a:chOff x="0" y="0"/>
            <a:chExt cx="811032" cy="58366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1032" cy="583663"/>
            </a:xfrm>
            <a:custGeom>
              <a:avLst/>
              <a:gdLst/>
              <a:ahLst/>
              <a:cxnLst/>
              <a:rect l="l" t="t" r="r" b="b"/>
              <a:pathLst>
                <a:path w="811032" h="583663">
                  <a:moveTo>
                    <a:pt x="203200" y="0"/>
                  </a:moveTo>
                  <a:lnTo>
                    <a:pt x="811032" y="0"/>
                  </a:lnTo>
                  <a:lnTo>
                    <a:pt x="607832" y="583663"/>
                  </a:lnTo>
                  <a:lnTo>
                    <a:pt x="0" y="583663"/>
                  </a:lnTo>
                  <a:lnTo>
                    <a:pt x="203200" y="0"/>
                  </a:lnTo>
                  <a:close/>
                </a:path>
              </a:pathLst>
            </a:custGeom>
            <a:blipFill>
              <a:blip r:embed="rId7"/>
              <a:stretch>
                <a:fillRect l="-11772" r="-11772"/>
              </a:stretch>
            </a:blipFill>
            <a:ln w="14287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244600" y="1899261"/>
            <a:ext cx="4837735" cy="214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99"/>
              </a:lnSpc>
            </a:pPr>
            <a:r>
              <a:rPr lang="en-US" sz="6799" b="1">
                <a:solidFill>
                  <a:srgbClr val="1D1A1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Novel Features</a:t>
            </a:r>
          </a:p>
        </p:txBody>
      </p:sp>
      <p:sp>
        <p:nvSpPr>
          <p:cNvPr id="14" name="Freeform 14"/>
          <p:cNvSpPr/>
          <p:nvPr/>
        </p:nvSpPr>
        <p:spPr>
          <a:xfrm>
            <a:off x="-2785432" y="9977430"/>
            <a:ext cx="11434272" cy="1293877"/>
          </a:xfrm>
          <a:custGeom>
            <a:avLst/>
            <a:gdLst/>
            <a:ahLst/>
            <a:cxnLst/>
            <a:rect l="l" t="t" r="r" b="b"/>
            <a:pathLst>
              <a:path w="11434272" h="1293877">
                <a:moveTo>
                  <a:pt x="0" y="0"/>
                </a:moveTo>
                <a:lnTo>
                  <a:pt x="11434272" y="0"/>
                </a:lnTo>
                <a:lnTo>
                  <a:pt x="11434272" y="1293877"/>
                </a:lnTo>
                <a:lnTo>
                  <a:pt x="0" y="12938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48325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244600" y="4650242"/>
            <a:ext cx="7747000" cy="4068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1" lvl="1" indent="-248285" algn="l">
              <a:lnSpc>
                <a:spcPts val="3220"/>
              </a:lnSpc>
              <a:buFont typeface="Arial"/>
              <a:buChar char="•"/>
            </a:pPr>
            <a:r>
              <a:rPr lang="en-US" sz="2300" b="1" dirty="0">
                <a:solidFill>
                  <a:srgbClr val="1D1A1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Predictive Arrival Times</a:t>
            </a:r>
            <a:r>
              <a:rPr lang="en-US" sz="2300" dirty="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 – Uses machine learning to estimate when a shuttle will arrive based on traffic, past delays, and rider demand.</a:t>
            </a:r>
          </a:p>
          <a:p>
            <a:pPr marL="496571" lvl="1" indent="-248285" algn="l">
              <a:lnSpc>
                <a:spcPts val="3220"/>
              </a:lnSpc>
              <a:buFont typeface="Arial"/>
              <a:buChar char="•"/>
            </a:pPr>
            <a:r>
              <a:rPr lang="en-US" sz="2300" b="1" dirty="0">
                <a:solidFill>
                  <a:srgbClr val="1D1A1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Crowd Level Indicators</a:t>
            </a:r>
            <a:r>
              <a:rPr lang="en-US" sz="2300" dirty="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 – Shows how full each shuttle is (via driver input or student check-ins), so students can decide whether to wait for the next one.</a:t>
            </a:r>
          </a:p>
          <a:p>
            <a:pPr marL="496571" lvl="1" indent="-248285" algn="l">
              <a:lnSpc>
                <a:spcPts val="3220"/>
              </a:lnSpc>
              <a:buFont typeface="Arial"/>
              <a:buChar char="•"/>
            </a:pPr>
            <a:r>
              <a:rPr lang="en-US" sz="2300" b="1" dirty="0">
                <a:solidFill>
                  <a:srgbClr val="1D1A1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Integration with Campus Services</a:t>
            </a:r>
            <a:r>
              <a:rPr lang="en-US" sz="2300" dirty="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 – Links events so students can plan transportation around them.</a:t>
            </a:r>
          </a:p>
          <a:p>
            <a:pPr marL="496571" lvl="1" indent="-248285" algn="l">
              <a:lnSpc>
                <a:spcPts val="3220"/>
              </a:lnSpc>
              <a:buFont typeface="Arial"/>
              <a:buChar char="•"/>
            </a:pPr>
            <a:r>
              <a:rPr lang="en-US" sz="2300" b="1" dirty="0">
                <a:solidFill>
                  <a:srgbClr val="1D1A1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Update</a:t>
            </a:r>
            <a:r>
              <a:rPr lang="en-US" sz="2300" dirty="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 - First update to anything Panther Shuttle related.</a:t>
            </a:r>
          </a:p>
        </p:txBody>
      </p:sp>
      <p:grpSp>
        <p:nvGrpSpPr>
          <p:cNvPr id="16" name="Group 16"/>
          <p:cNvGrpSpPr/>
          <p:nvPr/>
        </p:nvGrpSpPr>
        <p:grpSpPr>
          <a:xfrm rot="-10800000">
            <a:off x="-1471996" y="-1362592"/>
            <a:ext cx="5119583" cy="2446670"/>
            <a:chOff x="0" y="0"/>
            <a:chExt cx="1177416" cy="56269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77416" cy="562692"/>
            </a:xfrm>
            <a:custGeom>
              <a:avLst/>
              <a:gdLst/>
              <a:ahLst/>
              <a:cxnLst/>
              <a:rect l="l" t="t" r="r" b="b"/>
              <a:pathLst>
                <a:path w="1177416" h="562692">
                  <a:moveTo>
                    <a:pt x="1177416" y="281346"/>
                  </a:moveTo>
                  <a:lnTo>
                    <a:pt x="974216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974216" y="0"/>
                  </a:lnTo>
                  <a:lnTo>
                    <a:pt x="1177416" y="281346"/>
                  </a:lnTo>
                  <a:close/>
                </a:path>
              </a:pathLst>
            </a:custGeom>
            <a:solidFill>
              <a:srgbClr val="A10D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14300" y="-57150"/>
              <a:ext cx="948816" cy="6198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-10800000">
            <a:off x="675045" y="-624938"/>
            <a:ext cx="5407290" cy="1198000"/>
            <a:chOff x="0" y="0"/>
            <a:chExt cx="2884471" cy="63906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884471" cy="639062"/>
            </a:xfrm>
            <a:custGeom>
              <a:avLst/>
              <a:gdLst/>
              <a:ahLst/>
              <a:cxnLst/>
              <a:rect l="l" t="t" r="r" b="b"/>
              <a:pathLst>
                <a:path w="2884471" h="639062">
                  <a:moveTo>
                    <a:pt x="2884471" y="319531"/>
                  </a:moveTo>
                  <a:lnTo>
                    <a:pt x="2681271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2681271" y="0"/>
                  </a:lnTo>
                  <a:lnTo>
                    <a:pt x="2884471" y="319531"/>
                  </a:lnTo>
                  <a:close/>
                </a:path>
              </a:pathLst>
            </a:custGeom>
            <a:solidFill>
              <a:srgbClr val="B51F19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14300" y="-57150"/>
              <a:ext cx="2655871" cy="6962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 rot="5400000">
            <a:off x="-1086039" y="5448229"/>
            <a:ext cx="2172079" cy="690405"/>
          </a:xfrm>
          <a:custGeom>
            <a:avLst/>
            <a:gdLst/>
            <a:ahLst/>
            <a:cxnLst/>
            <a:rect l="l" t="t" r="r" b="b"/>
            <a:pathLst>
              <a:path w="2172079" h="690405">
                <a:moveTo>
                  <a:pt x="0" y="0"/>
                </a:moveTo>
                <a:lnTo>
                  <a:pt x="2172078" y="0"/>
                </a:lnTo>
                <a:lnTo>
                  <a:pt x="2172078" y="690404"/>
                </a:lnTo>
                <a:lnTo>
                  <a:pt x="0" y="69040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-2348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2646769" y="9439275"/>
            <a:ext cx="1533144" cy="289381"/>
          </a:xfrm>
          <a:custGeom>
            <a:avLst/>
            <a:gdLst/>
            <a:ahLst/>
            <a:cxnLst/>
            <a:rect l="l" t="t" r="r" b="b"/>
            <a:pathLst>
              <a:path w="1533144" h="289381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-508390" y="8777238"/>
            <a:ext cx="1752990" cy="1509762"/>
          </a:xfrm>
          <a:custGeom>
            <a:avLst/>
            <a:gdLst/>
            <a:ahLst/>
            <a:cxnLst/>
            <a:rect l="l" t="t" r="r" b="b"/>
            <a:pathLst>
              <a:path w="1752990" h="1509762">
                <a:moveTo>
                  <a:pt x="0" y="0"/>
                </a:moveTo>
                <a:lnTo>
                  <a:pt x="1752990" y="0"/>
                </a:lnTo>
                <a:lnTo>
                  <a:pt x="1752990" y="1509762"/>
                </a:lnTo>
                <a:lnTo>
                  <a:pt x="0" y="150976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6537781" y="-2032197"/>
            <a:ext cx="3098800" cy="2738564"/>
          </a:xfrm>
          <a:custGeom>
            <a:avLst/>
            <a:gdLst/>
            <a:ahLst/>
            <a:cxnLst/>
            <a:rect l="l" t="t" r="r" b="b"/>
            <a:pathLst>
              <a:path w="3098800" h="2738564">
                <a:moveTo>
                  <a:pt x="0" y="0"/>
                </a:moveTo>
                <a:lnTo>
                  <a:pt x="3098800" y="0"/>
                </a:lnTo>
                <a:lnTo>
                  <a:pt x="3098800" y="2738564"/>
                </a:lnTo>
                <a:lnTo>
                  <a:pt x="0" y="273856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7800265" y="9827062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4921484" y="5205605"/>
            <a:ext cx="13089173" cy="5171733"/>
            <a:chOff x="0" y="0"/>
            <a:chExt cx="677619" cy="2677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77619" cy="267738"/>
            </a:xfrm>
            <a:custGeom>
              <a:avLst/>
              <a:gdLst/>
              <a:ahLst/>
              <a:cxnLst/>
              <a:rect l="l" t="t" r="r" b="b"/>
              <a:pathLst>
                <a:path w="677619" h="267738">
                  <a:moveTo>
                    <a:pt x="474419" y="0"/>
                  </a:moveTo>
                  <a:lnTo>
                    <a:pt x="0" y="0"/>
                  </a:lnTo>
                  <a:lnTo>
                    <a:pt x="203200" y="267738"/>
                  </a:lnTo>
                  <a:lnTo>
                    <a:pt x="677619" y="267738"/>
                  </a:lnTo>
                  <a:lnTo>
                    <a:pt x="474419" y="0"/>
                  </a:lnTo>
                  <a:close/>
                </a:path>
              </a:pathLst>
            </a:custGeom>
            <a:solidFill>
              <a:srgbClr val="A10D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1600" y="-57150"/>
              <a:ext cx="474419" cy="3248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7006949" y="-247628"/>
            <a:ext cx="13871531" cy="8439123"/>
            <a:chOff x="0" y="0"/>
            <a:chExt cx="473570" cy="28810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73570" cy="288109"/>
            </a:xfrm>
            <a:custGeom>
              <a:avLst/>
              <a:gdLst/>
              <a:ahLst/>
              <a:cxnLst/>
              <a:rect l="l" t="t" r="r" b="b"/>
              <a:pathLst>
                <a:path w="473570" h="288109">
                  <a:moveTo>
                    <a:pt x="203200" y="0"/>
                  </a:moveTo>
                  <a:lnTo>
                    <a:pt x="473570" y="0"/>
                  </a:lnTo>
                  <a:lnTo>
                    <a:pt x="270370" y="288109"/>
                  </a:lnTo>
                  <a:lnTo>
                    <a:pt x="0" y="28810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B51F1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01600" y="-57150"/>
              <a:ext cx="270370" cy="3452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5400000">
            <a:off x="-751658" y="667555"/>
            <a:ext cx="7681894" cy="8338555"/>
          </a:xfrm>
          <a:custGeom>
            <a:avLst/>
            <a:gdLst/>
            <a:ahLst/>
            <a:cxnLst/>
            <a:rect l="l" t="t" r="r" b="b"/>
            <a:pathLst>
              <a:path w="7681894" h="8338555">
                <a:moveTo>
                  <a:pt x="0" y="0"/>
                </a:moveTo>
                <a:lnTo>
                  <a:pt x="7681894" y="0"/>
                </a:lnTo>
                <a:lnTo>
                  <a:pt x="7681894" y="8338555"/>
                </a:lnTo>
                <a:lnTo>
                  <a:pt x="0" y="83385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-543103" y="1056532"/>
            <a:ext cx="7407684" cy="6422247"/>
            <a:chOff x="0" y="0"/>
            <a:chExt cx="727368" cy="63060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27368" cy="630606"/>
            </a:xfrm>
            <a:custGeom>
              <a:avLst/>
              <a:gdLst/>
              <a:ahLst/>
              <a:cxnLst/>
              <a:rect l="l" t="t" r="r" b="b"/>
              <a:pathLst>
                <a:path w="727368" h="630606">
                  <a:moveTo>
                    <a:pt x="727368" y="315303"/>
                  </a:moveTo>
                  <a:lnTo>
                    <a:pt x="524168" y="630606"/>
                  </a:lnTo>
                  <a:lnTo>
                    <a:pt x="203200" y="630606"/>
                  </a:lnTo>
                  <a:lnTo>
                    <a:pt x="0" y="315303"/>
                  </a:lnTo>
                  <a:lnTo>
                    <a:pt x="203200" y="0"/>
                  </a:lnTo>
                  <a:lnTo>
                    <a:pt x="524168" y="0"/>
                  </a:lnTo>
                  <a:lnTo>
                    <a:pt x="727368" y="315303"/>
                  </a:lnTo>
                  <a:close/>
                </a:path>
              </a:pathLst>
            </a:custGeom>
            <a:blipFill>
              <a:blip r:embed="rId5"/>
              <a:stretch>
                <a:fillRect l="-15022" r="-15022"/>
              </a:stretch>
            </a:blipFill>
            <a:ln w="14287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12"/>
          <p:cNvSpPr/>
          <p:nvPr/>
        </p:nvSpPr>
        <p:spPr>
          <a:xfrm rot="-5400000">
            <a:off x="2486790" y="5191268"/>
            <a:ext cx="4650437" cy="5047964"/>
          </a:xfrm>
          <a:custGeom>
            <a:avLst/>
            <a:gdLst/>
            <a:ahLst/>
            <a:cxnLst/>
            <a:rect l="l" t="t" r="r" b="b"/>
            <a:pathLst>
              <a:path w="4650437" h="5047964">
                <a:moveTo>
                  <a:pt x="0" y="0"/>
                </a:moveTo>
                <a:lnTo>
                  <a:pt x="4650437" y="0"/>
                </a:lnTo>
                <a:lnTo>
                  <a:pt x="4650437" y="5047964"/>
                </a:lnTo>
                <a:lnTo>
                  <a:pt x="0" y="50479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8075981" y="3506954"/>
            <a:ext cx="566367" cy="566367"/>
          </a:xfrm>
          <a:custGeom>
            <a:avLst/>
            <a:gdLst/>
            <a:ahLst/>
            <a:cxnLst/>
            <a:rect l="l" t="t" r="r" b="b"/>
            <a:pathLst>
              <a:path w="566367" h="566367">
                <a:moveTo>
                  <a:pt x="0" y="0"/>
                </a:moveTo>
                <a:lnTo>
                  <a:pt x="566367" y="0"/>
                </a:lnTo>
                <a:lnTo>
                  <a:pt x="566367" y="566367"/>
                </a:lnTo>
                <a:lnTo>
                  <a:pt x="0" y="5663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8075981" y="5253230"/>
            <a:ext cx="566367" cy="566367"/>
          </a:xfrm>
          <a:custGeom>
            <a:avLst/>
            <a:gdLst/>
            <a:ahLst/>
            <a:cxnLst/>
            <a:rect l="l" t="t" r="r" b="b"/>
            <a:pathLst>
              <a:path w="566367" h="566367">
                <a:moveTo>
                  <a:pt x="0" y="0"/>
                </a:moveTo>
                <a:lnTo>
                  <a:pt x="566367" y="0"/>
                </a:lnTo>
                <a:lnTo>
                  <a:pt x="566367" y="566367"/>
                </a:lnTo>
                <a:lnTo>
                  <a:pt x="0" y="5663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8075981" y="7000697"/>
            <a:ext cx="566367" cy="566367"/>
          </a:xfrm>
          <a:custGeom>
            <a:avLst/>
            <a:gdLst/>
            <a:ahLst/>
            <a:cxnLst/>
            <a:rect l="l" t="t" r="r" b="b"/>
            <a:pathLst>
              <a:path w="566367" h="566367">
                <a:moveTo>
                  <a:pt x="0" y="0"/>
                </a:moveTo>
                <a:lnTo>
                  <a:pt x="566367" y="0"/>
                </a:lnTo>
                <a:lnTo>
                  <a:pt x="566367" y="566367"/>
                </a:lnTo>
                <a:lnTo>
                  <a:pt x="0" y="5663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8148499" y="3562927"/>
            <a:ext cx="421332" cy="421332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51F19"/>
            </a:solidFill>
            <a:ln w="476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148499" y="5309204"/>
            <a:ext cx="421332" cy="421332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51F19"/>
            </a:solidFill>
            <a:ln w="476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8148499" y="7056671"/>
            <a:ext cx="421332" cy="421332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51F19"/>
            </a:solidFill>
            <a:ln w="476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4564053" y="-1477201"/>
            <a:ext cx="5390494" cy="2982376"/>
            <a:chOff x="0" y="0"/>
            <a:chExt cx="7187325" cy="3976501"/>
          </a:xfrm>
        </p:grpSpPr>
        <p:grpSp>
          <p:nvGrpSpPr>
            <p:cNvPr id="26" name="Group 26"/>
            <p:cNvGrpSpPr/>
            <p:nvPr/>
          </p:nvGrpSpPr>
          <p:grpSpPr>
            <a:xfrm rot="-10800000">
              <a:off x="0" y="0"/>
              <a:ext cx="7187325" cy="3262226"/>
              <a:chOff x="0" y="0"/>
              <a:chExt cx="1239720" cy="562692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239720" cy="562692"/>
              </a:xfrm>
              <a:custGeom>
                <a:avLst/>
                <a:gdLst/>
                <a:ahLst/>
                <a:cxnLst/>
                <a:rect l="l" t="t" r="r" b="b"/>
                <a:pathLst>
                  <a:path w="1239720" h="562692">
                    <a:moveTo>
                      <a:pt x="1239720" y="281346"/>
                    </a:moveTo>
                    <a:lnTo>
                      <a:pt x="1036520" y="562692"/>
                    </a:lnTo>
                    <a:lnTo>
                      <a:pt x="203200" y="562692"/>
                    </a:lnTo>
                    <a:lnTo>
                      <a:pt x="0" y="281346"/>
                    </a:lnTo>
                    <a:lnTo>
                      <a:pt x="203200" y="0"/>
                    </a:lnTo>
                    <a:lnTo>
                      <a:pt x="1036520" y="0"/>
                    </a:lnTo>
                    <a:lnTo>
                      <a:pt x="1239720" y="281346"/>
                    </a:lnTo>
                    <a:close/>
                  </a:path>
                </a:pathLst>
              </a:custGeom>
              <a:solidFill>
                <a:srgbClr val="A10D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114300" y="-57150"/>
                <a:ext cx="1011120" cy="619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99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 rot="-10800000">
              <a:off x="2511062" y="2547952"/>
              <a:ext cx="3673400" cy="1428550"/>
              <a:chOff x="0" y="0"/>
              <a:chExt cx="1643297" cy="639062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643297" cy="639062"/>
              </a:xfrm>
              <a:custGeom>
                <a:avLst/>
                <a:gdLst/>
                <a:ahLst/>
                <a:cxnLst/>
                <a:rect l="l" t="t" r="r" b="b"/>
                <a:pathLst>
                  <a:path w="1643297" h="639062">
                    <a:moveTo>
                      <a:pt x="1643297" y="319531"/>
                    </a:moveTo>
                    <a:lnTo>
                      <a:pt x="1440097" y="639062"/>
                    </a:lnTo>
                    <a:lnTo>
                      <a:pt x="203200" y="639062"/>
                    </a:lnTo>
                    <a:lnTo>
                      <a:pt x="0" y="319531"/>
                    </a:lnTo>
                    <a:lnTo>
                      <a:pt x="203200" y="0"/>
                    </a:lnTo>
                    <a:lnTo>
                      <a:pt x="1440097" y="0"/>
                    </a:lnTo>
                    <a:lnTo>
                      <a:pt x="1643297" y="319531"/>
                    </a:lnTo>
                    <a:close/>
                  </a:path>
                </a:pathLst>
              </a:custGeom>
              <a:solidFill>
                <a:srgbClr val="B51F19"/>
              </a:solidFill>
              <a:ln w="571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114300" y="-57150"/>
                <a:ext cx="1414697" cy="6962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99"/>
                  </a:lnSpc>
                </a:pPr>
                <a:endParaRPr/>
              </a:p>
            </p:txBody>
          </p:sp>
        </p:grpSp>
      </p:grpSp>
      <p:sp>
        <p:nvSpPr>
          <p:cNvPr id="32" name="Freeform 32"/>
          <p:cNvSpPr/>
          <p:nvPr/>
        </p:nvSpPr>
        <p:spPr>
          <a:xfrm rot="5400000">
            <a:off x="17201961" y="7533472"/>
            <a:ext cx="2172079" cy="690405"/>
          </a:xfrm>
          <a:custGeom>
            <a:avLst/>
            <a:gdLst/>
            <a:ahLst/>
            <a:cxnLst/>
            <a:rect l="l" t="t" r="r" b="b"/>
            <a:pathLst>
              <a:path w="2172079" h="690405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2348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583821" y="9889984"/>
            <a:ext cx="1321559" cy="523662"/>
          </a:xfrm>
          <a:custGeom>
            <a:avLst/>
            <a:gdLst/>
            <a:ahLst/>
            <a:cxnLst/>
            <a:rect l="l" t="t" r="r" b="b"/>
            <a:pathLst>
              <a:path w="1321559" h="523662">
                <a:moveTo>
                  <a:pt x="0" y="0"/>
                </a:moveTo>
                <a:lnTo>
                  <a:pt x="1321558" y="0"/>
                </a:lnTo>
                <a:lnTo>
                  <a:pt x="1321558" y="523662"/>
                </a:lnTo>
                <a:lnTo>
                  <a:pt x="0" y="52366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-20273" r="-214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2394167" y="320995"/>
            <a:ext cx="1533144" cy="289381"/>
          </a:xfrm>
          <a:custGeom>
            <a:avLst/>
            <a:gdLst/>
            <a:ahLst/>
            <a:cxnLst/>
            <a:rect l="l" t="t" r="r" b="b"/>
            <a:pathLst>
              <a:path w="1533144" h="289381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16537781" y="-2032197"/>
            <a:ext cx="3098800" cy="2738564"/>
          </a:xfrm>
          <a:custGeom>
            <a:avLst/>
            <a:gdLst/>
            <a:ahLst/>
            <a:cxnLst/>
            <a:rect l="l" t="t" r="r" b="b"/>
            <a:pathLst>
              <a:path w="3098800" h="2738564">
                <a:moveTo>
                  <a:pt x="0" y="0"/>
                </a:moveTo>
                <a:lnTo>
                  <a:pt x="3098800" y="0"/>
                </a:lnTo>
                <a:lnTo>
                  <a:pt x="3098800" y="2738564"/>
                </a:lnTo>
                <a:lnTo>
                  <a:pt x="0" y="273856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9144000" y="10018463"/>
            <a:ext cx="10873692" cy="1293159"/>
          </a:xfrm>
          <a:custGeom>
            <a:avLst/>
            <a:gdLst/>
            <a:ahLst/>
            <a:cxnLst/>
            <a:rect l="l" t="t" r="r" b="b"/>
            <a:pathLst>
              <a:path w="10873692" h="1293159">
                <a:moveTo>
                  <a:pt x="0" y="0"/>
                </a:moveTo>
                <a:lnTo>
                  <a:pt x="10873692" y="0"/>
                </a:lnTo>
                <a:lnTo>
                  <a:pt x="10873692" y="1293159"/>
                </a:lnTo>
                <a:lnTo>
                  <a:pt x="0" y="129315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t="-56112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 flipH="1">
            <a:off x="17043400" y="8777238"/>
            <a:ext cx="1752990" cy="1509762"/>
          </a:xfrm>
          <a:custGeom>
            <a:avLst/>
            <a:gdLst/>
            <a:ahLst/>
            <a:cxnLst/>
            <a:rect l="l" t="t" r="r" b="b"/>
            <a:pathLst>
              <a:path w="1752990" h="1509762">
                <a:moveTo>
                  <a:pt x="1752990" y="0"/>
                </a:moveTo>
                <a:lnTo>
                  <a:pt x="0" y="0"/>
                </a:lnTo>
                <a:lnTo>
                  <a:pt x="0" y="1509762"/>
                </a:lnTo>
                <a:lnTo>
                  <a:pt x="1752990" y="1509762"/>
                </a:lnTo>
                <a:lnTo>
                  <a:pt x="175299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>
            <a:off x="8075981" y="8586394"/>
            <a:ext cx="566367" cy="566367"/>
          </a:xfrm>
          <a:custGeom>
            <a:avLst/>
            <a:gdLst/>
            <a:ahLst/>
            <a:cxnLst/>
            <a:rect l="l" t="t" r="r" b="b"/>
            <a:pathLst>
              <a:path w="566367" h="566367">
                <a:moveTo>
                  <a:pt x="0" y="0"/>
                </a:moveTo>
                <a:lnTo>
                  <a:pt x="566367" y="0"/>
                </a:lnTo>
                <a:lnTo>
                  <a:pt x="566367" y="566367"/>
                </a:lnTo>
                <a:lnTo>
                  <a:pt x="0" y="5663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9" name="Group 39"/>
          <p:cNvGrpSpPr/>
          <p:nvPr/>
        </p:nvGrpSpPr>
        <p:grpSpPr>
          <a:xfrm>
            <a:off x="8148499" y="8642367"/>
            <a:ext cx="421332" cy="421332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51F19"/>
            </a:solidFill>
            <a:ln w="476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42" name="Freeform 42"/>
          <p:cNvSpPr/>
          <p:nvPr/>
        </p:nvSpPr>
        <p:spPr>
          <a:xfrm>
            <a:off x="1520169" y="2015921"/>
            <a:ext cx="3291840" cy="4114800"/>
          </a:xfrm>
          <a:custGeom>
            <a:avLst/>
            <a:gdLst/>
            <a:ahLst/>
            <a:cxnLst/>
            <a:rect l="l" t="t" r="r" b="b"/>
            <a:pathLst>
              <a:path w="3291840" h="4114800">
                <a:moveTo>
                  <a:pt x="0" y="0"/>
                </a:moveTo>
                <a:lnTo>
                  <a:pt x="3291840" y="0"/>
                </a:lnTo>
                <a:lnTo>
                  <a:pt x="32918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3" name="Group 43"/>
          <p:cNvGrpSpPr/>
          <p:nvPr/>
        </p:nvGrpSpPr>
        <p:grpSpPr>
          <a:xfrm>
            <a:off x="2759436" y="5699258"/>
            <a:ext cx="4105146" cy="3559042"/>
            <a:chOff x="0" y="0"/>
            <a:chExt cx="727368" cy="630606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727368" cy="630606"/>
            </a:xfrm>
            <a:custGeom>
              <a:avLst/>
              <a:gdLst/>
              <a:ahLst/>
              <a:cxnLst/>
              <a:rect l="l" t="t" r="r" b="b"/>
              <a:pathLst>
                <a:path w="727368" h="630606">
                  <a:moveTo>
                    <a:pt x="727368" y="315303"/>
                  </a:moveTo>
                  <a:lnTo>
                    <a:pt x="524168" y="630606"/>
                  </a:lnTo>
                  <a:lnTo>
                    <a:pt x="203200" y="630606"/>
                  </a:lnTo>
                  <a:lnTo>
                    <a:pt x="0" y="315303"/>
                  </a:lnTo>
                  <a:lnTo>
                    <a:pt x="203200" y="0"/>
                  </a:lnTo>
                  <a:lnTo>
                    <a:pt x="524168" y="0"/>
                  </a:lnTo>
                  <a:lnTo>
                    <a:pt x="727368" y="315303"/>
                  </a:lnTo>
                  <a:close/>
                </a:path>
              </a:pathLst>
            </a:custGeom>
            <a:blipFill>
              <a:blip r:embed="rId5"/>
              <a:stretch>
                <a:fillRect l="-15022" r="-15022"/>
              </a:stretch>
            </a:blipFill>
            <a:ln w="14287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" name="Freeform 45"/>
          <p:cNvSpPr/>
          <p:nvPr/>
        </p:nvSpPr>
        <p:spPr>
          <a:xfrm>
            <a:off x="3825955" y="6165696"/>
            <a:ext cx="1972107" cy="2802736"/>
          </a:xfrm>
          <a:custGeom>
            <a:avLst/>
            <a:gdLst/>
            <a:ahLst/>
            <a:cxnLst/>
            <a:rect l="l" t="t" r="r" b="b"/>
            <a:pathLst>
              <a:path w="1972107" h="2802736">
                <a:moveTo>
                  <a:pt x="0" y="0"/>
                </a:moveTo>
                <a:lnTo>
                  <a:pt x="1972107" y="0"/>
                </a:lnTo>
                <a:lnTo>
                  <a:pt x="1972107" y="2802736"/>
                </a:lnTo>
                <a:lnTo>
                  <a:pt x="0" y="280273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6" name="TextBox 46"/>
          <p:cNvSpPr txBox="1"/>
          <p:nvPr/>
        </p:nvSpPr>
        <p:spPr>
          <a:xfrm>
            <a:off x="8280571" y="1343851"/>
            <a:ext cx="4829968" cy="214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99"/>
              </a:lnSpc>
            </a:pPr>
            <a:r>
              <a:rPr lang="en-US" sz="6799" b="1">
                <a:solidFill>
                  <a:srgbClr val="1D1A1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Technical Challenges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8999589" y="4208655"/>
            <a:ext cx="6090793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GPS jitter, urban canyons, and device variance can cause jumpy pins.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8999589" y="5954931"/>
            <a:ext cx="6090793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Not having much app development experience can hinder progress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999589" y="3545662"/>
            <a:ext cx="5465646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1D1A1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Real-time location accuracy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8999589" y="5291938"/>
            <a:ext cx="5465646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1D1A1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First time developing app.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8999589" y="7700525"/>
            <a:ext cx="6090793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Many clients polling can spike load before class change times.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999589" y="7037532"/>
            <a:ext cx="5465646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1D1A1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Backend latency &amp; scaling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8999589" y="9288095"/>
            <a:ext cx="6090793" cy="35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OS throttling and quiet hours can delay alerts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8999589" y="8625102"/>
            <a:ext cx="5465646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1D1A1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Push notifications reliability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059461" y="2839062"/>
            <a:ext cx="2133017" cy="2315350"/>
          </a:xfrm>
          <a:custGeom>
            <a:avLst/>
            <a:gdLst/>
            <a:ahLst/>
            <a:cxnLst/>
            <a:rect l="l" t="t" r="r" b="b"/>
            <a:pathLst>
              <a:path w="2133017" h="2315350">
                <a:moveTo>
                  <a:pt x="0" y="0"/>
                </a:moveTo>
                <a:lnTo>
                  <a:pt x="2133017" y="0"/>
                </a:lnTo>
                <a:lnTo>
                  <a:pt x="2133017" y="2315350"/>
                </a:lnTo>
                <a:lnTo>
                  <a:pt x="0" y="23153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 rot="-5400000">
            <a:off x="2160280" y="3166848"/>
            <a:ext cx="1931378" cy="1659778"/>
            <a:chOff x="0" y="0"/>
            <a:chExt cx="812800" cy="6985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A10D00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6069122" y="2839062"/>
            <a:ext cx="2133017" cy="2315350"/>
          </a:xfrm>
          <a:custGeom>
            <a:avLst/>
            <a:gdLst/>
            <a:ahLst/>
            <a:cxnLst/>
            <a:rect l="l" t="t" r="r" b="b"/>
            <a:pathLst>
              <a:path w="2133017" h="2315350">
                <a:moveTo>
                  <a:pt x="0" y="0"/>
                </a:moveTo>
                <a:lnTo>
                  <a:pt x="2133017" y="0"/>
                </a:lnTo>
                <a:lnTo>
                  <a:pt x="2133017" y="2315350"/>
                </a:lnTo>
                <a:lnTo>
                  <a:pt x="0" y="23153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 rot="-5400000">
            <a:off x="6169942" y="3166848"/>
            <a:ext cx="1931378" cy="1659778"/>
            <a:chOff x="0" y="0"/>
            <a:chExt cx="812800" cy="6985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B51F19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579881" y="4962426"/>
            <a:ext cx="3257550" cy="1032707"/>
            <a:chOff x="0" y="0"/>
            <a:chExt cx="4343400" cy="1376942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255982"/>
              <a:ext cx="4148667" cy="864979"/>
              <a:chOff x="0" y="0"/>
              <a:chExt cx="1949202" cy="4064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949202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949202" h="406400">
                    <a:moveTo>
                      <a:pt x="0" y="0"/>
                    </a:moveTo>
                    <a:lnTo>
                      <a:pt x="1746002" y="0"/>
                    </a:lnTo>
                    <a:lnTo>
                      <a:pt x="1949202" y="203200"/>
                    </a:lnTo>
                    <a:lnTo>
                      <a:pt x="1746002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1F1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177800" y="-57150"/>
                <a:ext cx="1695202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99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 rot="5400000">
              <a:off x="3009200" y="42743"/>
              <a:ext cx="1376942" cy="1291457"/>
            </a:xfrm>
            <a:custGeom>
              <a:avLst/>
              <a:gdLst/>
              <a:ahLst/>
              <a:cxnLst/>
              <a:rect l="l" t="t" r="r" b="b"/>
              <a:pathLst>
                <a:path w="1376942" h="1291457">
                  <a:moveTo>
                    <a:pt x="0" y="0"/>
                  </a:moveTo>
                  <a:lnTo>
                    <a:pt x="1376943" y="0"/>
                  </a:lnTo>
                  <a:lnTo>
                    <a:pt x="1376943" y="1291457"/>
                  </a:lnTo>
                  <a:lnTo>
                    <a:pt x="0" y="1291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Freeform 16"/>
          <p:cNvSpPr/>
          <p:nvPr/>
        </p:nvSpPr>
        <p:spPr>
          <a:xfrm>
            <a:off x="10082322" y="2839062"/>
            <a:ext cx="2133017" cy="2315350"/>
          </a:xfrm>
          <a:custGeom>
            <a:avLst/>
            <a:gdLst/>
            <a:ahLst/>
            <a:cxnLst/>
            <a:rect l="l" t="t" r="r" b="b"/>
            <a:pathLst>
              <a:path w="2133017" h="2315350">
                <a:moveTo>
                  <a:pt x="0" y="0"/>
                </a:moveTo>
                <a:lnTo>
                  <a:pt x="2133017" y="0"/>
                </a:lnTo>
                <a:lnTo>
                  <a:pt x="2133017" y="2315350"/>
                </a:lnTo>
                <a:lnTo>
                  <a:pt x="0" y="23153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7"/>
          <p:cNvGrpSpPr/>
          <p:nvPr/>
        </p:nvGrpSpPr>
        <p:grpSpPr>
          <a:xfrm rot="-5400000">
            <a:off x="10183142" y="3166848"/>
            <a:ext cx="1931378" cy="1659778"/>
            <a:chOff x="0" y="0"/>
            <a:chExt cx="812800" cy="6985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C92B26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593081" y="4962426"/>
            <a:ext cx="3257550" cy="1032707"/>
            <a:chOff x="0" y="0"/>
            <a:chExt cx="4343400" cy="1376942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255982"/>
              <a:ext cx="4045831" cy="864979"/>
              <a:chOff x="0" y="0"/>
              <a:chExt cx="1900885" cy="4064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900885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900885" h="406400">
                    <a:moveTo>
                      <a:pt x="0" y="0"/>
                    </a:moveTo>
                    <a:lnTo>
                      <a:pt x="1697685" y="0"/>
                    </a:lnTo>
                    <a:lnTo>
                      <a:pt x="1900885" y="203200"/>
                    </a:lnTo>
                    <a:lnTo>
                      <a:pt x="1697685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92B2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177800" y="-57150"/>
                <a:ext cx="1646885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99"/>
                  </a:lnSpc>
                </a:pPr>
                <a:endParaRPr/>
              </a:p>
            </p:txBody>
          </p:sp>
        </p:grpSp>
        <p:sp>
          <p:nvSpPr>
            <p:cNvPr id="24" name="Freeform 24"/>
            <p:cNvSpPr/>
            <p:nvPr/>
          </p:nvSpPr>
          <p:spPr>
            <a:xfrm rot="5400000">
              <a:off x="3009200" y="42743"/>
              <a:ext cx="1376942" cy="1291457"/>
            </a:xfrm>
            <a:custGeom>
              <a:avLst/>
              <a:gdLst/>
              <a:ahLst/>
              <a:cxnLst/>
              <a:rect l="l" t="t" r="r" b="b"/>
              <a:pathLst>
                <a:path w="1376942" h="1291457">
                  <a:moveTo>
                    <a:pt x="0" y="0"/>
                  </a:moveTo>
                  <a:lnTo>
                    <a:pt x="1376943" y="0"/>
                  </a:lnTo>
                  <a:lnTo>
                    <a:pt x="1376943" y="1291457"/>
                  </a:lnTo>
                  <a:lnTo>
                    <a:pt x="0" y="1291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Freeform 25"/>
          <p:cNvSpPr/>
          <p:nvPr/>
        </p:nvSpPr>
        <p:spPr>
          <a:xfrm>
            <a:off x="14095522" y="2839062"/>
            <a:ext cx="2133017" cy="2315350"/>
          </a:xfrm>
          <a:custGeom>
            <a:avLst/>
            <a:gdLst/>
            <a:ahLst/>
            <a:cxnLst/>
            <a:rect l="l" t="t" r="r" b="b"/>
            <a:pathLst>
              <a:path w="2133017" h="2315350">
                <a:moveTo>
                  <a:pt x="0" y="0"/>
                </a:moveTo>
                <a:lnTo>
                  <a:pt x="2133017" y="0"/>
                </a:lnTo>
                <a:lnTo>
                  <a:pt x="2133017" y="2315350"/>
                </a:lnTo>
                <a:lnTo>
                  <a:pt x="0" y="23153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6" name="Group 26"/>
          <p:cNvGrpSpPr/>
          <p:nvPr/>
        </p:nvGrpSpPr>
        <p:grpSpPr>
          <a:xfrm rot="-5400000">
            <a:off x="14196342" y="3166848"/>
            <a:ext cx="1931378" cy="1659778"/>
            <a:chOff x="0" y="0"/>
            <a:chExt cx="812800" cy="6985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DD3733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3603106" y="4962426"/>
            <a:ext cx="3260725" cy="1032707"/>
            <a:chOff x="0" y="0"/>
            <a:chExt cx="4347633" cy="1376942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255982"/>
              <a:ext cx="4045831" cy="864979"/>
              <a:chOff x="0" y="0"/>
              <a:chExt cx="1900885" cy="4064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900885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900885" h="406400">
                    <a:moveTo>
                      <a:pt x="0" y="0"/>
                    </a:moveTo>
                    <a:lnTo>
                      <a:pt x="1697685" y="0"/>
                    </a:lnTo>
                    <a:lnTo>
                      <a:pt x="1900885" y="203200"/>
                    </a:lnTo>
                    <a:lnTo>
                      <a:pt x="1697685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373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177800" y="-57150"/>
                <a:ext cx="1646885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99"/>
                  </a:lnSpc>
                </a:pPr>
                <a:endParaRPr/>
              </a:p>
            </p:txBody>
          </p:sp>
        </p:grpSp>
        <p:sp>
          <p:nvSpPr>
            <p:cNvPr id="33" name="Freeform 33"/>
            <p:cNvSpPr/>
            <p:nvPr/>
          </p:nvSpPr>
          <p:spPr>
            <a:xfrm rot="5400000">
              <a:off x="3013434" y="42743"/>
              <a:ext cx="1376942" cy="1291457"/>
            </a:xfrm>
            <a:custGeom>
              <a:avLst/>
              <a:gdLst/>
              <a:ahLst/>
              <a:cxnLst/>
              <a:rect l="l" t="t" r="r" b="b"/>
              <a:pathLst>
                <a:path w="1376942" h="1291457">
                  <a:moveTo>
                    <a:pt x="0" y="0"/>
                  </a:moveTo>
                  <a:lnTo>
                    <a:pt x="1376942" y="0"/>
                  </a:lnTo>
                  <a:lnTo>
                    <a:pt x="1376942" y="1291457"/>
                  </a:lnTo>
                  <a:lnTo>
                    <a:pt x="0" y="1291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570219" y="4962426"/>
            <a:ext cx="3257550" cy="1032707"/>
            <a:chOff x="0" y="0"/>
            <a:chExt cx="4343400" cy="1376942"/>
          </a:xfrm>
        </p:grpSpPr>
        <p:sp>
          <p:nvSpPr>
            <p:cNvPr id="35" name="Freeform 35"/>
            <p:cNvSpPr/>
            <p:nvPr/>
          </p:nvSpPr>
          <p:spPr>
            <a:xfrm rot="5400000">
              <a:off x="3009200" y="42743"/>
              <a:ext cx="1376942" cy="1291457"/>
            </a:xfrm>
            <a:custGeom>
              <a:avLst/>
              <a:gdLst/>
              <a:ahLst/>
              <a:cxnLst/>
              <a:rect l="l" t="t" r="r" b="b"/>
              <a:pathLst>
                <a:path w="1376942" h="1291457">
                  <a:moveTo>
                    <a:pt x="0" y="0"/>
                  </a:moveTo>
                  <a:lnTo>
                    <a:pt x="1376943" y="0"/>
                  </a:lnTo>
                  <a:lnTo>
                    <a:pt x="1376943" y="1291457"/>
                  </a:lnTo>
                  <a:lnTo>
                    <a:pt x="0" y="1291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" name="Group 36"/>
            <p:cNvGrpSpPr/>
            <p:nvPr/>
          </p:nvGrpSpPr>
          <p:grpSpPr>
            <a:xfrm>
              <a:off x="0" y="255982"/>
              <a:ext cx="4045831" cy="864979"/>
              <a:chOff x="0" y="0"/>
              <a:chExt cx="1900885" cy="4064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1900885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900885" h="406400">
                    <a:moveTo>
                      <a:pt x="0" y="0"/>
                    </a:moveTo>
                    <a:lnTo>
                      <a:pt x="1697685" y="0"/>
                    </a:lnTo>
                    <a:lnTo>
                      <a:pt x="1900885" y="203200"/>
                    </a:lnTo>
                    <a:lnTo>
                      <a:pt x="1697685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10D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177800" y="-57150"/>
                <a:ext cx="1646885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99"/>
                  </a:lnSpc>
                </a:pPr>
                <a:endParaRPr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-1431463" y="9251081"/>
            <a:ext cx="6079663" cy="2446670"/>
            <a:chOff x="0" y="0"/>
            <a:chExt cx="1398218" cy="562692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398218" cy="562692"/>
            </a:xfrm>
            <a:custGeom>
              <a:avLst/>
              <a:gdLst/>
              <a:ahLst/>
              <a:cxnLst/>
              <a:rect l="l" t="t" r="r" b="b"/>
              <a:pathLst>
                <a:path w="1398218" h="562692">
                  <a:moveTo>
                    <a:pt x="1398218" y="281346"/>
                  </a:moveTo>
                  <a:lnTo>
                    <a:pt x="1195018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1195018" y="0"/>
                  </a:lnTo>
                  <a:lnTo>
                    <a:pt x="1398218" y="281346"/>
                  </a:lnTo>
                  <a:close/>
                </a:path>
              </a:pathLst>
            </a:custGeom>
            <a:solidFill>
              <a:srgbClr val="A10D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114300" y="-57150"/>
              <a:ext cx="1169618" cy="6198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244600" y="9762097"/>
            <a:ext cx="16014700" cy="1198000"/>
            <a:chOff x="0" y="0"/>
            <a:chExt cx="8542899" cy="639062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542899" cy="639062"/>
            </a:xfrm>
            <a:custGeom>
              <a:avLst/>
              <a:gdLst/>
              <a:ahLst/>
              <a:cxnLst/>
              <a:rect l="l" t="t" r="r" b="b"/>
              <a:pathLst>
                <a:path w="8542899" h="639062">
                  <a:moveTo>
                    <a:pt x="8542899" y="319531"/>
                  </a:moveTo>
                  <a:lnTo>
                    <a:pt x="8339699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8339699" y="0"/>
                  </a:lnTo>
                  <a:lnTo>
                    <a:pt x="8542899" y="319531"/>
                  </a:lnTo>
                  <a:close/>
                </a:path>
              </a:pathLst>
            </a:custGeom>
            <a:solidFill>
              <a:srgbClr val="B51F19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114300" y="-57150"/>
              <a:ext cx="8314299" cy="6962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45" name="Freeform 45"/>
          <p:cNvSpPr/>
          <p:nvPr/>
        </p:nvSpPr>
        <p:spPr>
          <a:xfrm rot="5400000">
            <a:off x="-1086039" y="-347164"/>
            <a:ext cx="2172079" cy="690405"/>
          </a:xfrm>
          <a:custGeom>
            <a:avLst/>
            <a:gdLst/>
            <a:ahLst/>
            <a:cxnLst/>
            <a:rect l="l" t="t" r="r" b="b"/>
            <a:pathLst>
              <a:path w="2172079" h="690405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t="-2348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6" name="Group 46"/>
          <p:cNvGrpSpPr/>
          <p:nvPr/>
        </p:nvGrpSpPr>
        <p:grpSpPr>
          <a:xfrm rot="-10800000">
            <a:off x="14183347" y="-1362592"/>
            <a:ext cx="5119583" cy="2446670"/>
            <a:chOff x="0" y="0"/>
            <a:chExt cx="1177416" cy="562692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177416" cy="562692"/>
            </a:xfrm>
            <a:custGeom>
              <a:avLst/>
              <a:gdLst/>
              <a:ahLst/>
              <a:cxnLst/>
              <a:rect l="l" t="t" r="r" b="b"/>
              <a:pathLst>
                <a:path w="1177416" h="562692">
                  <a:moveTo>
                    <a:pt x="1177416" y="281346"/>
                  </a:moveTo>
                  <a:lnTo>
                    <a:pt x="974216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974216" y="0"/>
                  </a:lnTo>
                  <a:lnTo>
                    <a:pt x="1177416" y="281346"/>
                  </a:lnTo>
                  <a:close/>
                </a:path>
              </a:pathLst>
            </a:custGeom>
            <a:solidFill>
              <a:srgbClr val="A10D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14300" y="-57150"/>
              <a:ext cx="948816" cy="6198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 rot="-10800000">
            <a:off x="11533067" y="-624938"/>
            <a:ext cx="5726233" cy="1198000"/>
            <a:chOff x="0" y="0"/>
            <a:chExt cx="3054608" cy="639062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3054608" cy="639062"/>
            </a:xfrm>
            <a:custGeom>
              <a:avLst/>
              <a:gdLst/>
              <a:ahLst/>
              <a:cxnLst/>
              <a:rect l="l" t="t" r="r" b="b"/>
              <a:pathLst>
                <a:path w="3054608" h="639062">
                  <a:moveTo>
                    <a:pt x="3054608" y="319531"/>
                  </a:moveTo>
                  <a:lnTo>
                    <a:pt x="2851408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2851408" y="0"/>
                  </a:lnTo>
                  <a:lnTo>
                    <a:pt x="3054608" y="319531"/>
                  </a:lnTo>
                  <a:close/>
                </a:path>
              </a:pathLst>
            </a:custGeom>
            <a:solidFill>
              <a:srgbClr val="B51F19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114300" y="-57150"/>
              <a:ext cx="2826008" cy="6962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52" name="Freeform 52"/>
          <p:cNvSpPr/>
          <p:nvPr/>
        </p:nvSpPr>
        <p:spPr>
          <a:xfrm>
            <a:off x="16990631" y="-1654487"/>
            <a:ext cx="3098800" cy="2738564"/>
          </a:xfrm>
          <a:custGeom>
            <a:avLst/>
            <a:gdLst/>
            <a:ahLst/>
            <a:cxnLst/>
            <a:rect l="l" t="t" r="r" b="b"/>
            <a:pathLst>
              <a:path w="3098800" h="2738564">
                <a:moveTo>
                  <a:pt x="0" y="0"/>
                </a:moveTo>
                <a:lnTo>
                  <a:pt x="3098800" y="0"/>
                </a:lnTo>
                <a:lnTo>
                  <a:pt x="3098800" y="2738565"/>
                </a:lnTo>
                <a:lnTo>
                  <a:pt x="0" y="273856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3" name="Freeform 53"/>
          <p:cNvSpPr/>
          <p:nvPr/>
        </p:nvSpPr>
        <p:spPr>
          <a:xfrm>
            <a:off x="17597510" y="-464532"/>
            <a:ext cx="1196074" cy="1037594"/>
          </a:xfrm>
          <a:custGeom>
            <a:avLst/>
            <a:gdLst/>
            <a:ahLst/>
            <a:cxnLst/>
            <a:rect l="l" t="t" r="r" b="b"/>
            <a:pathLst>
              <a:path w="1196074" h="1037594">
                <a:moveTo>
                  <a:pt x="0" y="0"/>
                </a:moveTo>
                <a:lnTo>
                  <a:pt x="1196075" y="0"/>
                </a:lnTo>
                <a:lnTo>
                  <a:pt x="1196075" y="1037594"/>
                </a:lnTo>
                <a:lnTo>
                  <a:pt x="0" y="103759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4" name="Freeform 54"/>
          <p:cNvSpPr/>
          <p:nvPr/>
        </p:nvSpPr>
        <p:spPr>
          <a:xfrm>
            <a:off x="14871582" y="10072240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5" name="Freeform 55"/>
          <p:cNvSpPr/>
          <p:nvPr/>
        </p:nvSpPr>
        <p:spPr>
          <a:xfrm>
            <a:off x="2719277" y="3626647"/>
            <a:ext cx="813384" cy="740180"/>
          </a:xfrm>
          <a:custGeom>
            <a:avLst/>
            <a:gdLst/>
            <a:ahLst/>
            <a:cxnLst/>
            <a:rect l="l" t="t" r="r" b="b"/>
            <a:pathLst>
              <a:path w="813384" h="740180">
                <a:moveTo>
                  <a:pt x="0" y="0"/>
                </a:moveTo>
                <a:lnTo>
                  <a:pt x="813384" y="0"/>
                </a:lnTo>
                <a:lnTo>
                  <a:pt x="813384" y="740180"/>
                </a:lnTo>
                <a:lnTo>
                  <a:pt x="0" y="74018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6" name="Freeform 56"/>
          <p:cNvSpPr/>
          <p:nvPr/>
        </p:nvSpPr>
        <p:spPr>
          <a:xfrm>
            <a:off x="6753825" y="3590019"/>
            <a:ext cx="763612" cy="813435"/>
          </a:xfrm>
          <a:custGeom>
            <a:avLst/>
            <a:gdLst/>
            <a:ahLst/>
            <a:cxnLst/>
            <a:rect l="l" t="t" r="r" b="b"/>
            <a:pathLst>
              <a:path w="763612" h="813435">
                <a:moveTo>
                  <a:pt x="0" y="0"/>
                </a:moveTo>
                <a:lnTo>
                  <a:pt x="763612" y="0"/>
                </a:lnTo>
                <a:lnTo>
                  <a:pt x="763612" y="813435"/>
                </a:lnTo>
                <a:lnTo>
                  <a:pt x="0" y="813435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7" name="Freeform 57"/>
          <p:cNvSpPr/>
          <p:nvPr/>
        </p:nvSpPr>
        <p:spPr>
          <a:xfrm>
            <a:off x="14755313" y="3549180"/>
            <a:ext cx="813435" cy="895114"/>
          </a:xfrm>
          <a:custGeom>
            <a:avLst/>
            <a:gdLst/>
            <a:ahLst/>
            <a:cxnLst/>
            <a:rect l="l" t="t" r="r" b="b"/>
            <a:pathLst>
              <a:path w="813435" h="895114">
                <a:moveTo>
                  <a:pt x="0" y="0"/>
                </a:moveTo>
                <a:lnTo>
                  <a:pt x="813435" y="0"/>
                </a:lnTo>
                <a:lnTo>
                  <a:pt x="813435" y="895114"/>
                </a:lnTo>
                <a:lnTo>
                  <a:pt x="0" y="895114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8" name="Freeform 58"/>
          <p:cNvSpPr/>
          <p:nvPr/>
        </p:nvSpPr>
        <p:spPr>
          <a:xfrm>
            <a:off x="10830644" y="3449320"/>
            <a:ext cx="636373" cy="1094835"/>
          </a:xfrm>
          <a:custGeom>
            <a:avLst/>
            <a:gdLst/>
            <a:ahLst/>
            <a:cxnLst/>
            <a:rect l="l" t="t" r="r" b="b"/>
            <a:pathLst>
              <a:path w="636373" h="1094835">
                <a:moveTo>
                  <a:pt x="0" y="0"/>
                </a:moveTo>
                <a:lnTo>
                  <a:pt x="636373" y="0"/>
                </a:lnTo>
                <a:lnTo>
                  <a:pt x="636373" y="1094834"/>
                </a:lnTo>
                <a:lnTo>
                  <a:pt x="0" y="1094834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9" name="TextBox 59"/>
          <p:cNvSpPr txBox="1"/>
          <p:nvPr/>
        </p:nvSpPr>
        <p:spPr>
          <a:xfrm>
            <a:off x="5579881" y="5280342"/>
            <a:ext cx="3257550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Milestone 2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244600" y="1152502"/>
            <a:ext cx="8400322" cy="1071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99"/>
              </a:lnSpc>
            </a:pPr>
            <a:r>
              <a:rPr lang="en-US" sz="6799" b="1">
                <a:solidFill>
                  <a:srgbClr val="1D1A1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Project Milestones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416463" y="6057116"/>
            <a:ext cx="3419013" cy="1521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4"/>
              </a:lnSpc>
            </a:pPr>
            <a:r>
              <a:rPr lang="en-US" sz="1038" dirty="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Compare and solidify technical tools.</a:t>
            </a:r>
          </a:p>
          <a:p>
            <a:pPr algn="ctr">
              <a:lnSpc>
                <a:spcPts val="1454"/>
              </a:lnSpc>
            </a:pPr>
            <a:r>
              <a:rPr lang="en-US" sz="1038" dirty="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Provide demo(s) to evaluate tools used.</a:t>
            </a:r>
          </a:p>
          <a:p>
            <a:pPr algn="ctr">
              <a:lnSpc>
                <a:spcPts val="1454"/>
              </a:lnSpc>
            </a:pPr>
            <a:r>
              <a:rPr lang="en-US" sz="1038" dirty="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Resolve any of our technical challenges.</a:t>
            </a:r>
          </a:p>
          <a:p>
            <a:pPr algn="ctr">
              <a:lnSpc>
                <a:spcPts val="1454"/>
              </a:lnSpc>
            </a:pPr>
            <a:r>
              <a:rPr lang="en-US" sz="1038" dirty="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Showcase our collaboration tools.</a:t>
            </a:r>
          </a:p>
          <a:p>
            <a:pPr algn="ctr">
              <a:lnSpc>
                <a:spcPts val="1454"/>
              </a:lnSpc>
            </a:pPr>
            <a:r>
              <a:rPr lang="en-US" sz="1038" dirty="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Create Requirement Document</a:t>
            </a:r>
          </a:p>
          <a:p>
            <a:pPr algn="ctr">
              <a:lnSpc>
                <a:spcPts val="1454"/>
              </a:lnSpc>
            </a:pPr>
            <a:r>
              <a:rPr lang="en-US" sz="1038" dirty="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Create Design Document</a:t>
            </a:r>
          </a:p>
          <a:p>
            <a:pPr algn="ctr">
              <a:lnSpc>
                <a:spcPts val="1454"/>
              </a:lnSpc>
            </a:pPr>
            <a:r>
              <a:rPr lang="en-US" sz="1038" dirty="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Create Test Plan</a:t>
            </a:r>
          </a:p>
          <a:p>
            <a:pPr algn="ctr">
              <a:lnSpc>
                <a:spcPts val="1454"/>
              </a:lnSpc>
            </a:pPr>
            <a:endParaRPr lang="en-US" sz="1038" dirty="0">
              <a:solidFill>
                <a:srgbClr val="1D1A1B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62" name="TextBox 62"/>
          <p:cNvSpPr txBox="1"/>
          <p:nvPr/>
        </p:nvSpPr>
        <p:spPr>
          <a:xfrm>
            <a:off x="1570219" y="5280342"/>
            <a:ext cx="3254011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Milestone 1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9644922" y="6057116"/>
            <a:ext cx="3111500" cy="1449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6"/>
              </a:lnSpc>
            </a:pPr>
            <a:r>
              <a:rPr lang="en-US" sz="104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Improve GUI to look better</a:t>
            </a:r>
          </a:p>
          <a:p>
            <a:pPr algn="ctr">
              <a:lnSpc>
                <a:spcPts val="1456"/>
              </a:lnSpc>
            </a:pPr>
            <a:endParaRPr lang="en-US" sz="1040">
              <a:solidFill>
                <a:srgbClr val="1D1A1B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algn="ctr">
              <a:lnSpc>
                <a:spcPts val="1456"/>
              </a:lnSpc>
            </a:pPr>
            <a:r>
              <a:rPr lang="en-US" sz="104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Implement ability to sign in using FIT login.</a:t>
            </a:r>
          </a:p>
          <a:p>
            <a:pPr algn="ctr">
              <a:lnSpc>
                <a:spcPts val="1456"/>
              </a:lnSpc>
            </a:pPr>
            <a:endParaRPr lang="en-US" sz="1040">
              <a:solidFill>
                <a:srgbClr val="1D1A1B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algn="ctr">
              <a:lnSpc>
                <a:spcPts val="1456"/>
              </a:lnSpc>
            </a:pPr>
            <a:r>
              <a:rPr lang="en-US" sz="104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Implement the beginnings of the mapping system.</a:t>
            </a:r>
          </a:p>
          <a:p>
            <a:pPr algn="ctr">
              <a:lnSpc>
                <a:spcPts val="1456"/>
              </a:lnSpc>
            </a:pPr>
            <a:endParaRPr lang="en-US" sz="1040">
              <a:solidFill>
                <a:srgbClr val="1D1A1B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algn="ctr">
              <a:lnSpc>
                <a:spcPts val="1456"/>
              </a:lnSpc>
            </a:pPr>
            <a:r>
              <a:rPr lang="en-US" sz="104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Implement beginnings of the notification system.</a:t>
            </a:r>
          </a:p>
          <a:p>
            <a:pPr algn="ctr">
              <a:lnSpc>
                <a:spcPts val="1456"/>
              </a:lnSpc>
            </a:pPr>
            <a:endParaRPr lang="en-US" sz="1040">
              <a:solidFill>
                <a:srgbClr val="1D1A1B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64" name="TextBox 64"/>
          <p:cNvSpPr txBox="1"/>
          <p:nvPr/>
        </p:nvSpPr>
        <p:spPr>
          <a:xfrm>
            <a:off x="9593081" y="5280342"/>
            <a:ext cx="3257550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Milestone 3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3530081" y="6109433"/>
            <a:ext cx="3105150" cy="35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To be continued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3606281" y="5280342"/>
            <a:ext cx="2952750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Milestone...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5465832" y="6057116"/>
            <a:ext cx="3496892" cy="1449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6"/>
              </a:lnSpc>
            </a:pPr>
            <a:r>
              <a:rPr lang="en-US" sz="104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Have a running version of the application on Android.</a:t>
            </a:r>
          </a:p>
          <a:p>
            <a:pPr algn="ctr">
              <a:lnSpc>
                <a:spcPts val="1456"/>
              </a:lnSpc>
            </a:pPr>
            <a:endParaRPr lang="en-US" sz="1040">
              <a:solidFill>
                <a:srgbClr val="1D1A1B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algn="ctr">
              <a:lnSpc>
                <a:spcPts val="1456"/>
              </a:lnSpc>
            </a:pPr>
            <a:r>
              <a:rPr lang="en-US" sz="104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Implement a basic GUI.</a:t>
            </a:r>
          </a:p>
          <a:p>
            <a:pPr algn="ctr">
              <a:lnSpc>
                <a:spcPts val="1456"/>
              </a:lnSpc>
            </a:pPr>
            <a:endParaRPr lang="en-US" sz="1040">
              <a:solidFill>
                <a:srgbClr val="1D1A1B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algn="ctr">
              <a:lnSpc>
                <a:spcPts val="1456"/>
              </a:lnSpc>
            </a:pPr>
            <a:r>
              <a:rPr lang="en-US" sz="104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Implement the Shuttle Schedule to be viewed (as PDF)</a:t>
            </a:r>
          </a:p>
          <a:p>
            <a:pPr algn="ctr">
              <a:lnSpc>
                <a:spcPts val="1456"/>
              </a:lnSpc>
            </a:pPr>
            <a:endParaRPr lang="en-US" sz="1040">
              <a:solidFill>
                <a:srgbClr val="1D1A1B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algn="ctr">
              <a:lnSpc>
                <a:spcPts val="1456"/>
              </a:lnSpc>
            </a:pPr>
            <a:r>
              <a:rPr lang="en-US" sz="104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Implement a base framework for the interface.</a:t>
            </a:r>
          </a:p>
          <a:p>
            <a:pPr algn="ctr">
              <a:lnSpc>
                <a:spcPts val="1456"/>
              </a:lnSpc>
            </a:pPr>
            <a:endParaRPr lang="en-US" sz="1040">
              <a:solidFill>
                <a:srgbClr val="1D1A1B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7CFB15-07CD-05BA-18BD-66A4A898E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07818"/>
            <a:ext cx="16460781" cy="7998081"/>
          </a:xfrm>
          <a:prstGeom prst="rect">
            <a:avLst/>
          </a:prstGeom>
        </p:spPr>
      </p:pic>
      <p:grpSp>
        <p:nvGrpSpPr>
          <p:cNvPr id="7" name="Group 46">
            <a:extLst>
              <a:ext uri="{FF2B5EF4-FFF2-40B4-BE49-F238E27FC236}">
                <a16:creationId xmlns:a16="http://schemas.microsoft.com/office/drawing/2014/main" id="{7D2D8AE1-804C-A937-4407-BA99B34A9F2F}"/>
              </a:ext>
            </a:extLst>
          </p:cNvPr>
          <p:cNvGrpSpPr/>
          <p:nvPr/>
        </p:nvGrpSpPr>
        <p:grpSpPr>
          <a:xfrm rot="-10800000">
            <a:off x="14183347" y="-1362592"/>
            <a:ext cx="5119583" cy="2446670"/>
            <a:chOff x="0" y="0"/>
            <a:chExt cx="1177416" cy="562692"/>
          </a:xfrm>
        </p:grpSpPr>
        <p:sp>
          <p:nvSpPr>
            <p:cNvPr id="8" name="Freeform 47">
              <a:extLst>
                <a:ext uri="{FF2B5EF4-FFF2-40B4-BE49-F238E27FC236}">
                  <a16:creationId xmlns:a16="http://schemas.microsoft.com/office/drawing/2014/main" id="{FDA42B2E-978C-B55F-472D-48C633ED7E92}"/>
                </a:ext>
              </a:extLst>
            </p:cNvPr>
            <p:cNvSpPr/>
            <p:nvPr/>
          </p:nvSpPr>
          <p:spPr>
            <a:xfrm>
              <a:off x="0" y="0"/>
              <a:ext cx="1177416" cy="562692"/>
            </a:xfrm>
            <a:custGeom>
              <a:avLst/>
              <a:gdLst/>
              <a:ahLst/>
              <a:cxnLst/>
              <a:rect l="l" t="t" r="r" b="b"/>
              <a:pathLst>
                <a:path w="1177416" h="562692">
                  <a:moveTo>
                    <a:pt x="1177416" y="281346"/>
                  </a:moveTo>
                  <a:lnTo>
                    <a:pt x="974216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974216" y="0"/>
                  </a:lnTo>
                  <a:lnTo>
                    <a:pt x="1177416" y="281346"/>
                  </a:lnTo>
                  <a:close/>
                </a:path>
              </a:pathLst>
            </a:custGeom>
            <a:solidFill>
              <a:srgbClr val="A10D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48">
              <a:extLst>
                <a:ext uri="{FF2B5EF4-FFF2-40B4-BE49-F238E27FC236}">
                  <a16:creationId xmlns:a16="http://schemas.microsoft.com/office/drawing/2014/main" id="{AD2D9F5F-2049-F5FE-BF7C-AFE88F811A05}"/>
                </a:ext>
              </a:extLst>
            </p:cNvPr>
            <p:cNvSpPr txBox="1"/>
            <p:nvPr/>
          </p:nvSpPr>
          <p:spPr>
            <a:xfrm>
              <a:off x="114300" y="-57150"/>
              <a:ext cx="948816" cy="6198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0" name="Freeform 52">
            <a:extLst>
              <a:ext uri="{FF2B5EF4-FFF2-40B4-BE49-F238E27FC236}">
                <a16:creationId xmlns:a16="http://schemas.microsoft.com/office/drawing/2014/main" id="{9C044A80-02A0-4790-D7FC-641D0E7D7560}"/>
              </a:ext>
            </a:extLst>
          </p:cNvPr>
          <p:cNvSpPr/>
          <p:nvPr/>
        </p:nvSpPr>
        <p:spPr>
          <a:xfrm>
            <a:off x="16990631" y="-1654487"/>
            <a:ext cx="3098800" cy="2738564"/>
          </a:xfrm>
          <a:custGeom>
            <a:avLst/>
            <a:gdLst/>
            <a:ahLst/>
            <a:cxnLst/>
            <a:rect l="l" t="t" r="r" b="b"/>
            <a:pathLst>
              <a:path w="3098800" h="2738564">
                <a:moveTo>
                  <a:pt x="0" y="0"/>
                </a:moveTo>
                <a:lnTo>
                  <a:pt x="3098800" y="0"/>
                </a:lnTo>
                <a:lnTo>
                  <a:pt x="3098800" y="2738565"/>
                </a:lnTo>
                <a:lnTo>
                  <a:pt x="0" y="27385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49">
            <a:extLst>
              <a:ext uri="{FF2B5EF4-FFF2-40B4-BE49-F238E27FC236}">
                <a16:creationId xmlns:a16="http://schemas.microsoft.com/office/drawing/2014/main" id="{02EC9C0A-B93D-DCC9-5672-FA9E53AA6DA1}"/>
              </a:ext>
            </a:extLst>
          </p:cNvPr>
          <p:cNvGrpSpPr/>
          <p:nvPr/>
        </p:nvGrpSpPr>
        <p:grpSpPr>
          <a:xfrm rot="-10800000">
            <a:off x="11533067" y="-624938"/>
            <a:ext cx="5726233" cy="1198000"/>
            <a:chOff x="0" y="0"/>
            <a:chExt cx="3054608" cy="639062"/>
          </a:xfrm>
        </p:grpSpPr>
        <p:sp>
          <p:nvSpPr>
            <p:cNvPr id="12" name="Freeform 50">
              <a:extLst>
                <a:ext uri="{FF2B5EF4-FFF2-40B4-BE49-F238E27FC236}">
                  <a16:creationId xmlns:a16="http://schemas.microsoft.com/office/drawing/2014/main" id="{98D210B9-68C5-8591-840F-0D544DA4C665}"/>
                </a:ext>
              </a:extLst>
            </p:cNvPr>
            <p:cNvSpPr/>
            <p:nvPr/>
          </p:nvSpPr>
          <p:spPr>
            <a:xfrm>
              <a:off x="0" y="0"/>
              <a:ext cx="3054608" cy="639062"/>
            </a:xfrm>
            <a:custGeom>
              <a:avLst/>
              <a:gdLst/>
              <a:ahLst/>
              <a:cxnLst/>
              <a:rect l="l" t="t" r="r" b="b"/>
              <a:pathLst>
                <a:path w="3054608" h="639062">
                  <a:moveTo>
                    <a:pt x="3054608" y="319531"/>
                  </a:moveTo>
                  <a:lnTo>
                    <a:pt x="2851408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2851408" y="0"/>
                  </a:lnTo>
                  <a:lnTo>
                    <a:pt x="3054608" y="319531"/>
                  </a:lnTo>
                  <a:close/>
                </a:path>
              </a:pathLst>
            </a:custGeom>
            <a:solidFill>
              <a:srgbClr val="B51F19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51">
              <a:extLst>
                <a:ext uri="{FF2B5EF4-FFF2-40B4-BE49-F238E27FC236}">
                  <a16:creationId xmlns:a16="http://schemas.microsoft.com/office/drawing/2014/main" id="{23008E3C-16DA-86D4-BBA9-31E0959270A0}"/>
                </a:ext>
              </a:extLst>
            </p:cNvPr>
            <p:cNvSpPr txBox="1"/>
            <p:nvPr/>
          </p:nvSpPr>
          <p:spPr>
            <a:xfrm>
              <a:off x="114300" y="-57150"/>
              <a:ext cx="2826008" cy="6962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4" name="Group 39">
            <a:extLst>
              <a:ext uri="{FF2B5EF4-FFF2-40B4-BE49-F238E27FC236}">
                <a16:creationId xmlns:a16="http://schemas.microsoft.com/office/drawing/2014/main" id="{F3D4BF11-8CAF-AC35-8F60-ED8DCE11E6AB}"/>
              </a:ext>
            </a:extLst>
          </p:cNvPr>
          <p:cNvGrpSpPr/>
          <p:nvPr/>
        </p:nvGrpSpPr>
        <p:grpSpPr>
          <a:xfrm>
            <a:off x="-1431463" y="9251081"/>
            <a:ext cx="6079663" cy="2446670"/>
            <a:chOff x="0" y="0"/>
            <a:chExt cx="1398218" cy="562692"/>
          </a:xfrm>
        </p:grpSpPr>
        <p:sp>
          <p:nvSpPr>
            <p:cNvPr id="15" name="Freeform 40">
              <a:extLst>
                <a:ext uri="{FF2B5EF4-FFF2-40B4-BE49-F238E27FC236}">
                  <a16:creationId xmlns:a16="http://schemas.microsoft.com/office/drawing/2014/main" id="{49BE7E59-D079-96A9-6B6C-9365F3C8FCD9}"/>
                </a:ext>
              </a:extLst>
            </p:cNvPr>
            <p:cNvSpPr/>
            <p:nvPr/>
          </p:nvSpPr>
          <p:spPr>
            <a:xfrm>
              <a:off x="0" y="0"/>
              <a:ext cx="1398218" cy="562692"/>
            </a:xfrm>
            <a:custGeom>
              <a:avLst/>
              <a:gdLst/>
              <a:ahLst/>
              <a:cxnLst/>
              <a:rect l="l" t="t" r="r" b="b"/>
              <a:pathLst>
                <a:path w="1398218" h="562692">
                  <a:moveTo>
                    <a:pt x="1398218" y="281346"/>
                  </a:moveTo>
                  <a:lnTo>
                    <a:pt x="1195018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1195018" y="0"/>
                  </a:lnTo>
                  <a:lnTo>
                    <a:pt x="1398218" y="281346"/>
                  </a:lnTo>
                  <a:close/>
                </a:path>
              </a:pathLst>
            </a:custGeom>
            <a:solidFill>
              <a:srgbClr val="A10D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41">
              <a:extLst>
                <a:ext uri="{FF2B5EF4-FFF2-40B4-BE49-F238E27FC236}">
                  <a16:creationId xmlns:a16="http://schemas.microsoft.com/office/drawing/2014/main" id="{6AA4B018-2270-30B7-59F6-638878F8E6BB}"/>
                </a:ext>
              </a:extLst>
            </p:cNvPr>
            <p:cNvSpPr txBox="1"/>
            <p:nvPr/>
          </p:nvSpPr>
          <p:spPr>
            <a:xfrm>
              <a:off x="114300" y="-57150"/>
              <a:ext cx="1169618" cy="6198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7" name="Group 42">
            <a:extLst>
              <a:ext uri="{FF2B5EF4-FFF2-40B4-BE49-F238E27FC236}">
                <a16:creationId xmlns:a16="http://schemas.microsoft.com/office/drawing/2014/main" id="{E3C9703D-1FB5-FFA2-B3E7-FFD85B48B4FA}"/>
              </a:ext>
            </a:extLst>
          </p:cNvPr>
          <p:cNvGrpSpPr/>
          <p:nvPr/>
        </p:nvGrpSpPr>
        <p:grpSpPr>
          <a:xfrm>
            <a:off x="1244600" y="9762097"/>
            <a:ext cx="16014700" cy="1198000"/>
            <a:chOff x="0" y="0"/>
            <a:chExt cx="8542899" cy="639062"/>
          </a:xfrm>
        </p:grpSpPr>
        <p:sp>
          <p:nvSpPr>
            <p:cNvPr id="18" name="Freeform 43">
              <a:extLst>
                <a:ext uri="{FF2B5EF4-FFF2-40B4-BE49-F238E27FC236}">
                  <a16:creationId xmlns:a16="http://schemas.microsoft.com/office/drawing/2014/main" id="{4385C61E-96FB-9F2F-6CE7-7E9A4D00E2B9}"/>
                </a:ext>
              </a:extLst>
            </p:cNvPr>
            <p:cNvSpPr/>
            <p:nvPr/>
          </p:nvSpPr>
          <p:spPr>
            <a:xfrm>
              <a:off x="0" y="0"/>
              <a:ext cx="8542899" cy="639062"/>
            </a:xfrm>
            <a:custGeom>
              <a:avLst/>
              <a:gdLst/>
              <a:ahLst/>
              <a:cxnLst/>
              <a:rect l="l" t="t" r="r" b="b"/>
              <a:pathLst>
                <a:path w="8542899" h="639062">
                  <a:moveTo>
                    <a:pt x="8542899" y="319531"/>
                  </a:moveTo>
                  <a:lnTo>
                    <a:pt x="8339699" y="639062"/>
                  </a:lnTo>
                  <a:lnTo>
                    <a:pt x="203200" y="639062"/>
                  </a:lnTo>
                  <a:lnTo>
                    <a:pt x="0" y="319531"/>
                  </a:lnTo>
                  <a:lnTo>
                    <a:pt x="203200" y="0"/>
                  </a:lnTo>
                  <a:lnTo>
                    <a:pt x="8339699" y="0"/>
                  </a:lnTo>
                  <a:lnTo>
                    <a:pt x="8542899" y="319531"/>
                  </a:lnTo>
                  <a:close/>
                </a:path>
              </a:pathLst>
            </a:custGeom>
            <a:solidFill>
              <a:srgbClr val="B51F19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44">
              <a:extLst>
                <a:ext uri="{FF2B5EF4-FFF2-40B4-BE49-F238E27FC236}">
                  <a16:creationId xmlns:a16="http://schemas.microsoft.com/office/drawing/2014/main" id="{015277F0-1746-253E-5B05-DBADA28D976E}"/>
                </a:ext>
              </a:extLst>
            </p:cNvPr>
            <p:cNvSpPr txBox="1"/>
            <p:nvPr/>
          </p:nvSpPr>
          <p:spPr>
            <a:xfrm>
              <a:off x="114300" y="-57150"/>
              <a:ext cx="8314299" cy="6962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36888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9554503" y="5450167"/>
            <a:ext cx="11712292" cy="9739632"/>
            <a:chOff x="0" y="0"/>
            <a:chExt cx="676659" cy="5626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76659" cy="562692"/>
            </a:xfrm>
            <a:custGeom>
              <a:avLst/>
              <a:gdLst/>
              <a:ahLst/>
              <a:cxnLst/>
              <a:rect l="l" t="t" r="r" b="b"/>
              <a:pathLst>
                <a:path w="676659" h="562692">
                  <a:moveTo>
                    <a:pt x="676659" y="281346"/>
                  </a:moveTo>
                  <a:lnTo>
                    <a:pt x="473459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473459" y="0"/>
                  </a:lnTo>
                  <a:lnTo>
                    <a:pt x="676659" y="281346"/>
                  </a:lnTo>
                  <a:close/>
                </a:path>
              </a:pathLst>
            </a:custGeom>
            <a:solidFill>
              <a:srgbClr val="A10D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14300" y="-57150"/>
              <a:ext cx="448059" cy="6198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217453" y="-993826"/>
            <a:ext cx="18316223" cy="10516055"/>
            <a:chOff x="0" y="0"/>
            <a:chExt cx="492556" cy="28279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92556" cy="282796"/>
            </a:xfrm>
            <a:custGeom>
              <a:avLst/>
              <a:gdLst/>
              <a:ahLst/>
              <a:cxnLst/>
              <a:rect l="l" t="t" r="r" b="b"/>
              <a:pathLst>
                <a:path w="492556" h="282796">
                  <a:moveTo>
                    <a:pt x="203200" y="282796"/>
                  </a:moveTo>
                  <a:lnTo>
                    <a:pt x="289356" y="282796"/>
                  </a:lnTo>
                  <a:lnTo>
                    <a:pt x="492556" y="0"/>
                  </a:lnTo>
                  <a:lnTo>
                    <a:pt x="0" y="0"/>
                  </a:lnTo>
                  <a:lnTo>
                    <a:pt x="203200" y="282796"/>
                  </a:lnTo>
                  <a:close/>
                </a:path>
              </a:pathLst>
            </a:custGeom>
            <a:solidFill>
              <a:srgbClr val="B51F1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7000" y="-57150"/>
              <a:ext cx="238556" cy="339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9303727" y="913505"/>
            <a:ext cx="8548199" cy="9278914"/>
          </a:xfrm>
          <a:custGeom>
            <a:avLst/>
            <a:gdLst/>
            <a:ahLst/>
            <a:cxnLst/>
            <a:rect l="l" t="t" r="r" b="b"/>
            <a:pathLst>
              <a:path w="8548199" h="9278914">
                <a:moveTo>
                  <a:pt x="0" y="0"/>
                </a:moveTo>
                <a:lnTo>
                  <a:pt x="8548199" y="0"/>
                </a:lnTo>
                <a:lnTo>
                  <a:pt x="8548199" y="9278914"/>
                </a:lnTo>
                <a:lnTo>
                  <a:pt x="0" y="92789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9062195" y="1338519"/>
            <a:ext cx="8607648" cy="7462580"/>
            <a:chOff x="0" y="0"/>
            <a:chExt cx="727368" cy="63060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27368" cy="630606"/>
            </a:xfrm>
            <a:custGeom>
              <a:avLst/>
              <a:gdLst/>
              <a:ahLst/>
              <a:cxnLst/>
              <a:rect l="l" t="t" r="r" b="b"/>
              <a:pathLst>
                <a:path w="727368" h="630606">
                  <a:moveTo>
                    <a:pt x="727368" y="315303"/>
                  </a:moveTo>
                  <a:lnTo>
                    <a:pt x="524168" y="630606"/>
                  </a:lnTo>
                  <a:lnTo>
                    <a:pt x="203200" y="630606"/>
                  </a:lnTo>
                  <a:lnTo>
                    <a:pt x="0" y="315303"/>
                  </a:lnTo>
                  <a:lnTo>
                    <a:pt x="203200" y="0"/>
                  </a:lnTo>
                  <a:lnTo>
                    <a:pt x="524168" y="0"/>
                  </a:lnTo>
                  <a:lnTo>
                    <a:pt x="727368" y="315303"/>
                  </a:lnTo>
                  <a:close/>
                </a:path>
              </a:pathLst>
            </a:custGeom>
            <a:blipFill>
              <a:blip r:embed="rId5"/>
              <a:stretch>
                <a:fillRect l="-15022" r="-15022"/>
              </a:stretch>
            </a:blipFill>
            <a:ln w="14287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44600" y="8572500"/>
            <a:ext cx="857250" cy="85725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51F1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408385" y="8737609"/>
            <a:ext cx="529680" cy="527032"/>
          </a:xfrm>
          <a:custGeom>
            <a:avLst/>
            <a:gdLst/>
            <a:ahLst/>
            <a:cxnLst/>
            <a:rect l="l" t="t" r="r" b="b"/>
            <a:pathLst>
              <a:path w="529680" h="527032">
                <a:moveTo>
                  <a:pt x="0" y="0"/>
                </a:moveTo>
                <a:lnTo>
                  <a:pt x="529680" y="0"/>
                </a:lnTo>
                <a:lnTo>
                  <a:pt x="529680" y="527032"/>
                </a:lnTo>
                <a:lnTo>
                  <a:pt x="0" y="5270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5400000">
            <a:off x="-1086039" y="5884337"/>
            <a:ext cx="2172079" cy="690405"/>
          </a:xfrm>
          <a:custGeom>
            <a:avLst/>
            <a:gdLst/>
            <a:ahLst/>
            <a:cxnLst/>
            <a:rect l="l" t="t" r="r" b="b"/>
            <a:pathLst>
              <a:path w="2172079" h="690405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2348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5400000">
            <a:off x="16166910" y="1151200"/>
            <a:ext cx="2270840" cy="899810"/>
          </a:xfrm>
          <a:custGeom>
            <a:avLst/>
            <a:gdLst/>
            <a:ahLst/>
            <a:cxnLst/>
            <a:rect l="l" t="t" r="r" b="b"/>
            <a:pathLst>
              <a:path w="2270840" h="899810">
                <a:moveTo>
                  <a:pt x="0" y="0"/>
                </a:moveTo>
                <a:lnTo>
                  <a:pt x="2270840" y="0"/>
                </a:lnTo>
                <a:lnTo>
                  <a:pt x="2270840" y="899811"/>
                </a:lnTo>
                <a:lnTo>
                  <a:pt x="0" y="8998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-20273" r="-214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2646769" y="9439275"/>
            <a:ext cx="1533144" cy="289381"/>
          </a:xfrm>
          <a:custGeom>
            <a:avLst/>
            <a:gdLst/>
            <a:ahLst/>
            <a:cxnLst/>
            <a:rect l="l" t="t" r="r" b="b"/>
            <a:pathLst>
              <a:path w="1533144" h="289381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-2785432" y="9977430"/>
            <a:ext cx="11434272" cy="1293877"/>
          </a:xfrm>
          <a:custGeom>
            <a:avLst/>
            <a:gdLst/>
            <a:ahLst/>
            <a:cxnLst/>
            <a:rect l="l" t="t" r="r" b="b"/>
            <a:pathLst>
              <a:path w="11434272" h="1293877">
                <a:moveTo>
                  <a:pt x="0" y="0"/>
                </a:moveTo>
                <a:lnTo>
                  <a:pt x="11434272" y="0"/>
                </a:lnTo>
                <a:lnTo>
                  <a:pt x="11434272" y="1293877"/>
                </a:lnTo>
                <a:lnTo>
                  <a:pt x="0" y="129387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t="-48325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-508390" y="8777238"/>
            <a:ext cx="1752990" cy="1509762"/>
          </a:xfrm>
          <a:custGeom>
            <a:avLst/>
            <a:gdLst/>
            <a:ahLst/>
            <a:cxnLst/>
            <a:rect l="l" t="t" r="r" b="b"/>
            <a:pathLst>
              <a:path w="1752990" h="1509762">
                <a:moveTo>
                  <a:pt x="0" y="0"/>
                </a:moveTo>
                <a:lnTo>
                  <a:pt x="1752990" y="0"/>
                </a:lnTo>
                <a:lnTo>
                  <a:pt x="1752990" y="1509762"/>
                </a:lnTo>
                <a:lnTo>
                  <a:pt x="0" y="150976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 rot="1399573">
            <a:off x="1673507" y="4194905"/>
            <a:ext cx="5215642" cy="1897190"/>
          </a:xfrm>
          <a:custGeom>
            <a:avLst/>
            <a:gdLst/>
            <a:ahLst/>
            <a:cxnLst/>
            <a:rect l="l" t="t" r="r" b="b"/>
            <a:pathLst>
              <a:path w="5215642" h="1897190">
                <a:moveTo>
                  <a:pt x="0" y="0"/>
                </a:moveTo>
                <a:lnTo>
                  <a:pt x="5215641" y="0"/>
                </a:lnTo>
                <a:lnTo>
                  <a:pt x="5215641" y="1897190"/>
                </a:lnTo>
                <a:lnTo>
                  <a:pt x="0" y="189719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7800265" y="9827062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9296400" y="-1190948"/>
            <a:ext cx="5956381" cy="2792054"/>
          </a:xfrm>
          <a:custGeom>
            <a:avLst/>
            <a:gdLst/>
            <a:ahLst/>
            <a:cxnLst/>
            <a:rect l="l" t="t" r="r" b="b"/>
            <a:pathLst>
              <a:path w="5956381" h="2792054">
                <a:moveTo>
                  <a:pt x="0" y="0"/>
                </a:moveTo>
                <a:lnTo>
                  <a:pt x="5956381" y="0"/>
                </a:lnTo>
                <a:lnTo>
                  <a:pt x="5956381" y="2792053"/>
                </a:lnTo>
                <a:lnTo>
                  <a:pt x="0" y="279205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alphaModFix amt="25000"/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1215851" y="3086100"/>
            <a:ext cx="4394980" cy="4114800"/>
          </a:xfrm>
          <a:custGeom>
            <a:avLst/>
            <a:gdLst/>
            <a:ahLst/>
            <a:cxnLst/>
            <a:rect l="l" t="t" r="r" b="b"/>
            <a:pathLst>
              <a:path w="4394980" h="4114800">
                <a:moveTo>
                  <a:pt x="0" y="0"/>
                </a:moveTo>
                <a:lnTo>
                  <a:pt x="4394980" y="0"/>
                </a:lnTo>
                <a:lnTo>
                  <a:pt x="43949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5"/>
          <p:cNvSpPr txBox="1"/>
          <p:nvPr/>
        </p:nvSpPr>
        <p:spPr>
          <a:xfrm>
            <a:off x="691086" y="3221161"/>
            <a:ext cx="7180484" cy="1043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67"/>
              </a:lnSpc>
            </a:pPr>
            <a:r>
              <a:rPr lang="en-US" sz="7492">
                <a:solidFill>
                  <a:srgbClr val="1D1A1B"/>
                </a:solidFill>
                <a:latin typeface="Archivo Black"/>
                <a:ea typeface="Archivo Black"/>
                <a:cs typeface="Archivo Black"/>
                <a:sym typeface="Archivo Black"/>
              </a:rPr>
              <a:t>QUESTIONS?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440214" y="8993583"/>
            <a:ext cx="5815176" cy="4103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 dirty="0">
                <a:solidFill>
                  <a:srgbClr val="1D1A1B"/>
                </a:solidFill>
                <a:latin typeface="Public Sans"/>
                <a:ea typeface="Public Sans"/>
                <a:cs typeface="Public Sans"/>
                <a:sym typeface="Public Sans"/>
              </a:rPr>
              <a:t>https://yanarex.github.io/shuttle-app/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434771" y="8496300"/>
            <a:ext cx="5312229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dirty="0">
                <a:solidFill>
                  <a:srgbClr val="1D1A1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Visit our website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433</Words>
  <Application>Microsoft Office PowerPoint</Application>
  <PresentationFormat>Custom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Public Sans Bold</vt:lpstr>
      <vt:lpstr>Public Sans</vt:lpstr>
      <vt:lpstr>Calibri</vt:lpstr>
      <vt:lpstr>Arial</vt:lpstr>
      <vt:lpstr>Archivo Black</vt:lpstr>
      <vt:lpstr>TT Norms Bold</vt:lpstr>
      <vt:lpstr>TT Norms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Panther Shuttle App</dc:title>
  <cp:lastModifiedBy>Tony Arrington</cp:lastModifiedBy>
  <cp:revision>3</cp:revision>
  <dcterms:created xsi:type="dcterms:W3CDTF">2006-08-16T00:00:00Z</dcterms:created>
  <dcterms:modified xsi:type="dcterms:W3CDTF">2025-09-08T20:12:12Z</dcterms:modified>
  <dc:identifier>DAGxmW3bCYQ</dc:identifier>
</cp:coreProperties>
</file>